
<file path=[Content_Types].xml><?xml version="1.0" encoding="utf-8"?>
<Types xmlns="http://schemas.openxmlformats.org/package/2006/content-types">
  <Default Extension="xml" ContentType="application/xml"/>
  <Default Extension="mp4" ContentType="video/unknown"/>
  <Default Extension="bin" ContentType="application/vnd.openxmlformats-officedocument.presentationml.printerSettings"/>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omments/comment1.xml" ContentType="application/vnd.openxmlformats-officedocument.presentationml.comments+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0"/>
  </p:notesMasterIdLst>
  <p:sldIdLst>
    <p:sldId id="256" r:id="rId2"/>
    <p:sldId id="257" r:id="rId3"/>
    <p:sldId id="258" r:id="rId4"/>
    <p:sldId id="259" r:id="rId5"/>
    <p:sldId id="260" r:id="rId6"/>
    <p:sldId id="261" r:id="rId7"/>
    <p:sldId id="313" r:id="rId8"/>
    <p:sldId id="300" r:id="rId9"/>
    <p:sldId id="307" r:id="rId10"/>
    <p:sldId id="299" r:id="rId11"/>
    <p:sldId id="301" r:id="rId12"/>
    <p:sldId id="302" r:id="rId13"/>
    <p:sldId id="303" r:id="rId14"/>
    <p:sldId id="304" r:id="rId15"/>
    <p:sldId id="297" r:id="rId16"/>
    <p:sldId id="296" r:id="rId17"/>
    <p:sldId id="314" r:id="rId18"/>
    <p:sldId id="262" r:id="rId19"/>
    <p:sldId id="315" r:id="rId20"/>
    <p:sldId id="310" r:id="rId21"/>
    <p:sldId id="265" r:id="rId22"/>
    <p:sldId id="311" r:id="rId23"/>
    <p:sldId id="267" r:id="rId24"/>
    <p:sldId id="312" r:id="rId25"/>
    <p:sldId id="316" r:id="rId26"/>
    <p:sldId id="270" r:id="rId27"/>
    <p:sldId id="272" r:id="rId28"/>
    <p:sldId id="317" r:id="rId29"/>
    <p:sldId id="278" r:id="rId30"/>
    <p:sldId id="279" r:id="rId31"/>
    <p:sldId id="280" r:id="rId32"/>
    <p:sldId id="281" r:id="rId33"/>
    <p:sldId id="282" r:id="rId34"/>
    <p:sldId id="318" r:id="rId35"/>
    <p:sldId id="284" r:id="rId36"/>
    <p:sldId id="285" r:id="rId37"/>
    <p:sldId id="286" r:id="rId38"/>
    <p:sldId id="287" r:id="rId39"/>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FFFFFF"/>
        </a:solidFill>
        <a:effectLst/>
        <a:uFillTx/>
        <a:latin typeface="+mn-lt"/>
        <a:ea typeface="+mn-ea"/>
        <a:cs typeface="+mn-cs"/>
        <a:sym typeface="Helvetica Light"/>
      </a:defRPr>
    </a:lvl1pPr>
    <a:lvl2pPr marL="0" marR="0" indent="2286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FFFFFF"/>
        </a:solidFill>
        <a:effectLst/>
        <a:uFillTx/>
        <a:latin typeface="+mn-lt"/>
        <a:ea typeface="+mn-ea"/>
        <a:cs typeface="+mn-cs"/>
        <a:sym typeface="Helvetica Light"/>
      </a:defRPr>
    </a:lvl2pPr>
    <a:lvl3pPr marL="0" marR="0" indent="4572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FFFFFF"/>
        </a:solidFill>
        <a:effectLst/>
        <a:uFillTx/>
        <a:latin typeface="+mn-lt"/>
        <a:ea typeface="+mn-ea"/>
        <a:cs typeface="+mn-cs"/>
        <a:sym typeface="Helvetica Light"/>
      </a:defRPr>
    </a:lvl3pPr>
    <a:lvl4pPr marL="0" marR="0" indent="6858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FFFFFF"/>
        </a:solidFill>
        <a:effectLst/>
        <a:uFillTx/>
        <a:latin typeface="+mn-lt"/>
        <a:ea typeface="+mn-ea"/>
        <a:cs typeface="+mn-cs"/>
        <a:sym typeface="Helvetica Light"/>
      </a:defRPr>
    </a:lvl4pPr>
    <a:lvl5pPr marL="0" marR="0" indent="9144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FFFFFF"/>
        </a:solidFill>
        <a:effectLst/>
        <a:uFillTx/>
        <a:latin typeface="+mn-lt"/>
        <a:ea typeface="+mn-ea"/>
        <a:cs typeface="+mn-cs"/>
        <a:sym typeface="Helvetica Light"/>
      </a:defRPr>
    </a:lvl5pPr>
    <a:lvl6pPr marL="0" marR="0" indent="11430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FFFFFF"/>
        </a:solidFill>
        <a:effectLst/>
        <a:uFillTx/>
        <a:latin typeface="+mn-lt"/>
        <a:ea typeface="+mn-ea"/>
        <a:cs typeface="+mn-cs"/>
        <a:sym typeface="Helvetica Light"/>
      </a:defRPr>
    </a:lvl6pPr>
    <a:lvl7pPr marL="0" marR="0" indent="13716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FFFFFF"/>
        </a:solidFill>
        <a:effectLst/>
        <a:uFillTx/>
        <a:latin typeface="+mn-lt"/>
        <a:ea typeface="+mn-ea"/>
        <a:cs typeface="+mn-cs"/>
        <a:sym typeface="Helvetica Light"/>
      </a:defRPr>
    </a:lvl7pPr>
    <a:lvl8pPr marL="0" marR="0" indent="16002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FFFFFF"/>
        </a:solidFill>
        <a:effectLst/>
        <a:uFillTx/>
        <a:latin typeface="+mn-lt"/>
        <a:ea typeface="+mn-ea"/>
        <a:cs typeface="+mn-cs"/>
        <a:sym typeface="Helvetica Light"/>
      </a:defRPr>
    </a:lvl8pPr>
    <a:lvl9pPr marL="0" marR="0" indent="18288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FFFFFF"/>
        </a:solidFill>
        <a:effectLst/>
        <a:uFillTx/>
        <a:latin typeface="+mn-lt"/>
        <a:ea typeface="+mn-ea"/>
        <a:cs typeface="+mn-cs"/>
        <a:sym typeface="Helvetica Light"/>
      </a:defRPr>
    </a:lvl9pPr>
  </p:defaultTextStyle>
  <p:extLst>
    <p:ext uri="{EFAFB233-063F-42B5-8137-9DF3F51BA10A}">
      <p15:sldGuideLst xmlns:p15="http://schemas.microsoft.com/office/powerpoint/2012/main" xmlns=""/>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Kyle Ofori"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FFFFFF"/>
        </a:fontRef>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12700" cap="flat">
              <a:solidFill>
                <a:srgbClr val="D6D7D6"/>
              </a:solidFill>
              <a:prstDash val="solid"/>
              <a:miter lim="400000"/>
            </a:ln>
          </a:top>
          <a:bottom>
            <a:ln w="127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noFill/>
        </a:fill>
      </a:tcStyle>
    </a:wholeTbl>
    <a:band2H>
      <a:tcTxStyle/>
      <a:tcStyle>
        <a:tcBdr/>
        <a:fill>
          <a:solidFill>
            <a:srgbClr val="73C0FC">
              <a:alpha val="26000"/>
            </a:srgbClr>
          </a:solidFill>
        </a:fill>
      </a:tcStyle>
    </a:band2H>
    <a:firstCol>
      <a:tcTxStyle b="off" i="off">
        <a:fontRef idx="minor">
          <a:srgbClr val="FFFFFF"/>
        </a:fontRef>
        <a:srgbClr val="FFFFFF"/>
      </a:tcTxStyle>
      <a:tcStyle>
        <a:tcBdr>
          <a:left>
            <a:ln w="12700" cap="flat">
              <a:solidFill>
                <a:srgbClr val="D6D6D6"/>
              </a:solidFill>
              <a:prstDash val="solid"/>
              <a:miter lim="400000"/>
            </a:ln>
          </a:left>
          <a:right>
            <a:ln w="25400" cap="flat">
              <a:solidFill>
                <a:srgbClr val="D6D7D6"/>
              </a:solidFill>
              <a:prstDash val="solid"/>
              <a:miter lim="400000"/>
            </a:ln>
          </a:right>
          <a:top>
            <a:ln w="12700" cap="flat">
              <a:solidFill>
                <a:srgbClr val="D6D7D6"/>
              </a:solidFill>
              <a:prstDash val="solid"/>
              <a:miter lim="400000"/>
            </a:ln>
          </a:top>
          <a:bottom>
            <a:ln w="127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solidFill>
            <a:schemeClr val="accent1">
              <a:hueOff val="-136794"/>
              <a:satOff val="-2150"/>
              <a:lumOff val="15693"/>
            </a:schemeClr>
          </a:solidFill>
        </a:fill>
      </a:tcStyle>
    </a:firstCol>
    <a:lastRow>
      <a:tcTxStyle b="off" i="off">
        <a:fontRef idx="minor">
          <a:srgbClr val="FFFFFF"/>
        </a:fontRef>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25400" cap="flat">
              <a:solidFill>
                <a:srgbClr val="D6D7D6"/>
              </a:solidFill>
              <a:prstDash val="solid"/>
              <a:miter lim="400000"/>
            </a:ln>
          </a:top>
          <a:bottom>
            <a:ln w="12700" cap="flat">
              <a:solidFill>
                <a:srgbClr val="D6D6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solidFill>
            <a:schemeClr val="accent1"/>
          </a:solidFill>
        </a:fill>
      </a:tcStyle>
    </a:lastRow>
    <a:firstRow>
      <a:tcTxStyle b="off" i="off">
        <a:fontRef idx="minor">
          <a:srgbClr val="FFFFFF"/>
        </a:fontRef>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12700" cap="flat">
              <a:solidFill>
                <a:srgbClr val="D6D6D6"/>
              </a:solidFill>
              <a:prstDash val="solid"/>
              <a:miter lim="400000"/>
            </a:ln>
          </a:top>
          <a:bottom>
            <a:ln w="254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solidFill>
            <a:schemeClr val="accent1"/>
          </a:solidFill>
        </a:fill>
      </a:tcStyle>
    </a:firstRow>
  </a:tblStyle>
  <a:tblStyle styleId="{C7B018BB-80A7-4F77-B60F-C8B233D01FF8}" styleName="">
    <a:tblBg/>
    <a:wholeTbl>
      <a:tcTxStyle b="off" i="off">
        <a:fontRef idx="minor">
          <a:srgbClr val="FFFFFF"/>
        </a:fontRef>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929292"/>
              </a:solidFill>
              <a:prstDash val="solid"/>
              <a:miter lim="400000"/>
            </a:ln>
          </a:top>
          <a:bottom>
            <a:ln w="12700" cap="flat">
              <a:solidFill>
                <a:srgbClr val="929292"/>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noFill/>
        </a:fill>
      </a:tcStyle>
    </a:wholeTbl>
    <a:band2H>
      <a:tcTxStyle/>
      <a:tcStyle>
        <a:tcBdr/>
        <a:fill>
          <a:solidFill>
            <a:srgbClr val="8EA5CB">
              <a:alpha val="25000"/>
            </a:srgbClr>
          </a:solidFill>
        </a:fill>
      </a:tcStyle>
    </a:band2H>
    <a:firstCol>
      <a:tcTxStyle b="off" i="off">
        <a:fontRef idx="minor">
          <a:srgbClr val="FFFFFF"/>
        </a:fontRef>
        <a:srgbClr val="FFFFFF"/>
      </a:tcTxStyle>
      <a:tcStyle>
        <a:tcBdr>
          <a:left>
            <a:ln w="12700" cap="flat">
              <a:noFill/>
              <a:miter lim="400000"/>
            </a:ln>
          </a:left>
          <a:right>
            <a:ln w="25400" cap="flat">
              <a:solidFill>
                <a:srgbClr val="929292"/>
              </a:solidFill>
              <a:prstDash val="solid"/>
              <a:miter lim="400000"/>
            </a:ln>
          </a:right>
          <a:top>
            <a:ln w="25400" cap="flat">
              <a:solidFill>
                <a:srgbClr val="929292"/>
              </a:solidFill>
              <a:prstDash val="solid"/>
              <a:miter lim="400000"/>
            </a:ln>
          </a:top>
          <a:bottom>
            <a:ln w="25400" cap="flat">
              <a:solidFill>
                <a:srgbClr val="929292"/>
              </a:solidFill>
              <a:prstDash val="solid"/>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solidFill>
            <a:srgbClr val="53585F"/>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929292"/>
              </a:solidFill>
              <a:prstDash val="solid"/>
              <a:miter lim="400000"/>
            </a:ln>
          </a:insideH>
          <a:insideV>
            <a:ln w="12700" cap="flat">
              <a:noFill/>
              <a:miter lim="400000"/>
            </a:ln>
          </a:insideV>
        </a:tcBdr>
        <a:fill>
          <a:solidFill>
            <a:srgbClr val="004CB9"/>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929292"/>
              </a:solidFill>
              <a:prstDash val="solid"/>
              <a:miter lim="400000"/>
            </a:ln>
          </a:insideH>
          <a:insideV>
            <a:ln w="12700" cap="flat">
              <a:noFill/>
              <a:miter lim="400000"/>
            </a:ln>
          </a:insideV>
        </a:tcBdr>
        <a:fill>
          <a:solidFill>
            <a:srgbClr val="004CB9"/>
          </a:solidFill>
        </a:fill>
      </a:tcStyle>
    </a:firstRow>
  </a:tblStyle>
  <a:tblStyle styleId="{EEE7283C-3CF3-47DC-8721-378D4A62B228}" styleName="">
    <a:tblBg/>
    <a:wholeTbl>
      <a:tcTxStyle b="off" i="off">
        <a:fontRef idx="minor">
          <a:srgbClr val="FFFFFF"/>
        </a:fontRef>
        <a:srgbClr val="FFFFFF"/>
      </a:tcTxStyle>
      <a:tcStyle>
        <a:tcBdr>
          <a:left>
            <a:ln w="12700" cap="flat">
              <a:solidFill>
                <a:srgbClr val="AAAAAA"/>
              </a:solidFill>
              <a:prstDash val="solid"/>
              <a:miter lim="400000"/>
            </a:ln>
          </a:left>
          <a:right>
            <a:ln w="12700" cap="flat">
              <a:solidFill>
                <a:srgbClr val="AAAAAA"/>
              </a:solidFill>
              <a:prstDash val="solid"/>
              <a:miter lim="400000"/>
            </a:ln>
          </a:right>
          <a:top>
            <a:ln w="12700" cap="flat">
              <a:solidFill>
                <a:srgbClr val="AAAAAA"/>
              </a:solidFill>
              <a:prstDash val="solid"/>
              <a:miter lim="400000"/>
            </a:ln>
          </a:top>
          <a:bottom>
            <a:ln w="12700" cap="flat">
              <a:solidFill>
                <a:srgbClr val="AAAAAA"/>
              </a:solidFill>
              <a:prstDash val="solid"/>
              <a:miter lim="400000"/>
            </a:ln>
          </a:bottom>
          <a:insideH>
            <a:ln w="12700" cap="flat">
              <a:solidFill>
                <a:srgbClr val="AAAAAA"/>
              </a:solidFill>
              <a:prstDash val="solid"/>
              <a:miter lim="400000"/>
            </a:ln>
          </a:insideH>
          <a:insideV>
            <a:ln w="12700" cap="flat">
              <a:solidFill>
                <a:srgbClr val="AAAAAA"/>
              </a:solidFill>
              <a:prstDash val="solid"/>
              <a:miter lim="400000"/>
            </a:ln>
          </a:insideV>
        </a:tcBdr>
        <a:fill>
          <a:noFill/>
        </a:fill>
      </a:tcStyle>
    </a:wholeTbl>
    <a:band2H>
      <a:tcTxStyle/>
      <a:tcStyle>
        <a:tcBdr/>
        <a:fill>
          <a:solidFill>
            <a:schemeClr val="accent3">
              <a:alpha val="35000"/>
            </a:schemeClr>
          </a:solidFill>
        </a:fill>
      </a:tcStyle>
    </a:band2H>
    <a:firstCol>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25400" cap="flat">
              <a:solidFill>
                <a:srgbClr val="CBCBCB"/>
              </a:solidFill>
              <a:prstDash val="solid"/>
              <a:miter lim="400000"/>
            </a:ln>
          </a:insideV>
        </a:tcBdr>
        <a:fill>
          <a:solidFill>
            <a:srgbClr val="2D7132"/>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CBCBCB"/>
              </a:solidFill>
              <a:prstDash val="solid"/>
              <a:miter lim="400000"/>
            </a:ln>
          </a:insideH>
          <a:insideV>
            <a:ln w="12700" cap="flat">
              <a:noFill/>
              <a:miter lim="400000"/>
            </a:ln>
          </a:insideV>
        </a:tcBdr>
        <a:fill>
          <a:solidFill>
            <a:schemeClr val="accent3"/>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0" cap="flat">
              <a:noFill/>
              <a:miter lim="400000"/>
            </a:ln>
          </a:bottom>
          <a:insideH>
            <a:ln w="25400" cap="flat">
              <a:solidFill>
                <a:srgbClr val="CBCBCB"/>
              </a:solidFill>
              <a:prstDash val="solid"/>
              <a:miter lim="400000"/>
            </a:ln>
          </a:insideH>
          <a:insideV>
            <a:ln w="12700" cap="flat">
              <a:noFill/>
              <a:miter lim="400000"/>
            </a:ln>
          </a:insideV>
        </a:tcBdr>
        <a:fill>
          <a:solidFill>
            <a:schemeClr val="accent3"/>
          </a:solidFill>
        </a:fill>
      </a:tcStyle>
    </a:firstRow>
  </a:tblStyle>
  <a:tblStyle styleId="{CF821DB8-F4EB-4A41-A1BA-3FCAFE7338EE}" styleName="">
    <a:tblBg/>
    <a:wholeTbl>
      <a:tcTxStyle b="off" i="off">
        <a:fontRef idx="minor">
          <a:srgbClr val="FFFFFF"/>
        </a:fontRef>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12700" cap="flat">
              <a:solidFill>
                <a:srgbClr val="D6D7D6"/>
              </a:solidFill>
              <a:prstDash val="solid"/>
              <a:miter lim="400000"/>
            </a:ln>
          </a:top>
          <a:bottom>
            <a:ln w="127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noFill/>
        </a:fill>
      </a:tcStyle>
    </a:wholeTbl>
    <a:band2H>
      <a:tcTxStyle/>
      <a:tcStyle>
        <a:tcBdr/>
        <a:fill>
          <a:solidFill>
            <a:srgbClr val="797A7C">
              <a:alpha val="30000"/>
            </a:srgbClr>
          </a:solidFill>
        </a:fill>
      </a:tcStyle>
    </a:band2H>
    <a:firstCol>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25400" cap="flat">
              <a:solidFill>
                <a:srgbClr val="D6D7D6"/>
              </a:solidFill>
              <a:prstDash val="solid"/>
              <a:miter lim="400000"/>
            </a:ln>
          </a:insideV>
        </a:tcBdr>
        <a:fill>
          <a:solidFill>
            <a:srgbClr val="BF630E"/>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D6D7D6"/>
              </a:solidFill>
              <a:prstDash val="solid"/>
              <a:miter lim="400000"/>
            </a:ln>
          </a:insideH>
          <a:insideV>
            <a:ln w="12700" cap="flat">
              <a:noFill/>
              <a:miter lim="400000"/>
            </a:ln>
          </a:insideV>
        </a:tcBdr>
        <a:fill>
          <a:solidFill>
            <a:srgbClr val="9B4407"/>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D6D7D6"/>
              </a:solidFill>
              <a:prstDash val="solid"/>
              <a:miter lim="400000"/>
            </a:ln>
          </a:insideH>
          <a:insideV>
            <a:ln w="12700" cap="flat">
              <a:noFill/>
              <a:miter lim="400000"/>
            </a:ln>
          </a:insideV>
        </a:tcBdr>
        <a:fill>
          <a:solidFill>
            <a:srgbClr val="9B4407"/>
          </a:solidFill>
        </a:fill>
      </a:tcStyle>
    </a:firstRow>
  </a:tblStyle>
  <a:tblStyle styleId="{33BA23B1-9221-436E-865A-0063620EA4FD}" styleName="">
    <a:tblBg/>
    <a:wholeTbl>
      <a:tcTxStyle b="off" i="off">
        <a:fontRef idx="minor">
          <a:srgbClr val="FFFFFF"/>
        </a:fontRef>
        <a:srgbClr val="FFFFFF"/>
      </a:tcTxStyle>
      <a:tcStyle>
        <a:tcBdr>
          <a:left>
            <a:ln w="12700" cap="flat">
              <a:solidFill>
                <a:srgbClr val="909090"/>
              </a:solidFill>
              <a:prstDash val="solid"/>
              <a:miter lim="400000"/>
            </a:ln>
          </a:left>
          <a:right>
            <a:ln w="12700" cap="flat">
              <a:solidFill>
                <a:srgbClr val="909090"/>
              </a:solidFill>
              <a:prstDash val="solid"/>
              <a:miter lim="400000"/>
            </a:ln>
          </a:right>
          <a:top>
            <a:ln w="12700" cap="flat">
              <a:solidFill>
                <a:srgbClr val="909090"/>
              </a:solidFill>
              <a:prstDash val="solid"/>
              <a:miter lim="400000"/>
            </a:ln>
          </a:top>
          <a:bottom>
            <a:ln w="12700" cap="flat">
              <a:solidFill>
                <a:srgbClr val="909090"/>
              </a:solidFill>
              <a:prstDash val="solid"/>
              <a:miter lim="400000"/>
            </a:ln>
          </a:bottom>
          <a:insideH>
            <a:ln w="12700" cap="flat">
              <a:solidFill>
                <a:srgbClr val="909090"/>
              </a:solidFill>
              <a:prstDash val="solid"/>
              <a:miter lim="400000"/>
            </a:ln>
          </a:insideH>
          <a:insideV>
            <a:ln w="12700" cap="flat">
              <a:solidFill>
                <a:srgbClr val="909090"/>
              </a:solidFill>
              <a:prstDash val="solid"/>
              <a:miter lim="400000"/>
            </a:ln>
          </a:insideV>
        </a:tcBdr>
        <a:fill>
          <a:noFill/>
        </a:fill>
      </a:tcStyle>
    </a:wholeTbl>
    <a:band2H>
      <a:tcTxStyle/>
      <a:tcStyle>
        <a:tcBdr/>
        <a:fill>
          <a:solidFill>
            <a:srgbClr val="797A7C">
              <a:alpha val="30000"/>
            </a:srgbClr>
          </a:solidFill>
        </a:fill>
      </a:tcStyle>
    </a:band2H>
    <a:firstCol>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25400" cap="flat">
              <a:solidFill>
                <a:srgbClr val="D6D7D6"/>
              </a:solidFill>
              <a:prstDash val="solid"/>
              <a:miter lim="400000"/>
            </a:ln>
          </a:insideV>
        </a:tcBdr>
        <a:fill>
          <a:solidFill>
            <a:srgbClr val="1F2428"/>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D6D7D6"/>
              </a:solidFill>
              <a:prstDash val="solid"/>
              <a:miter lim="400000"/>
            </a:ln>
          </a:insideH>
          <a:insideV>
            <a:ln w="12700" cap="flat">
              <a:noFill/>
              <a:miter lim="400000"/>
            </a:ln>
          </a:insideV>
        </a:tcBdr>
        <a:fill>
          <a:solidFill>
            <a:srgbClr val="484B4C"/>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D6D7D6"/>
              </a:solidFill>
              <a:prstDash val="solid"/>
              <a:miter lim="400000"/>
            </a:ln>
          </a:insideH>
          <a:insideV>
            <a:ln w="12700" cap="flat">
              <a:noFill/>
              <a:miter lim="400000"/>
            </a:ln>
          </a:insideV>
        </a:tcBdr>
        <a:fill>
          <a:solidFill>
            <a:srgbClr val="484B4C"/>
          </a:solidFill>
        </a:fill>
      </a:tcStyle>
    </a:firstRow>
  </a:tblStyle>
  <a:tblStyle styleId="{2708684C-4D16-4618-839F-0558EEFCDFE6}" styleName="">
    <a:tblBg/>
    <a:wholeTbl>
      <a:tcTxStyle b="off" i="off">
        <a:fontRef idx="minor">
          <a:srgbClr val="FFFFFF"/>
        </a:fontRef>
        <a:srgbClr val="FFFFFF"/>
      </a:tcTxStyle>
      <a:tcStyle>
        <a:tcBdr>
          <a:left>
            <a:ln w="12700" cap="flat">
              <a:solidFill>
                <a:srgbClr val="929292"/>
              </a:solidFill>
              <a:custDash>
                <a:ds d="200000" sp="200000"/>
              </a:custDash>
              <a:miter lim="400000"/>
            </a:ln>
          </a:left>
          <a:right>
            <a:ln w="12700" cap="flat">
              <a:solidFill>
                <a:srgbClr val="929292"/>
              </a:solidFill>
              <a:custDash>
                <a:ds d="200000" sp="200000"/>
              </a:custDash>
              <a:miter lim="400000"/>
            </a:ln>
          </a:right>
          <a:top>
            <a:ln w="12700" cap="flat">
              <a:solidFill>
                <a:srgbClr val="929292"/>
              </a:solidFill>
              <a:custDash>
                <a:ds d="200000" sp="200000"/>
              </a:custDash>
              <a:miter lim="400000"/>
            </a:ln>
          </a:top>
          <a:bottom>
            <a:ln w="12700" cap="flat">
              <a:solidFill>
                <a:srgbClr val="929292"/>
              </a:solidFill>
              <a:custDash>
                <a:ds d="200000" sp="200000"/>
              </a:custDash>
              <a:miter lim="400000"/>
            </a:ln>
          </a:bottom>
          <a:insideH>
            <a:ln w="12700" cap="flat">
              <a:solidFill>
                <a:srgbClr val="929292"/>
              </a:solidFill>
              <a:custDash>
                <a:ds d="200000" sp="200000"/>
              </a:custDash>
              <a:miter lim="400000"/>
            </a:ln>
          </a:insideH>
          <a:insideV>
            <a:ln w="12700" cap="flat">
              <a:solidFill>
                <a:srgbClr val="929292"/>
              </a:solidFill>
              <a:custDash>
                <a:ds d="200000" sp="200000"/>
              </a:custDash>
              <a:miter lim="400000"/>
            </a:ln>
          </a:insideV>
        </a:tcBdr>
        <a:fill>
          <a:noFill/>
        </a:fill>
      </a:tcStyle>
    </a:wholeTbl>
    <a:band2H>
      <a:tcTxStyle/>
      <a:tcStyle>
        <a:tcBdr/>
        <a:fill>
          <a:solidFill>
            <a:srgbClr val="797A7C">
              <a:alpha val="30000"/>
            </a:srgbClr>
          </a:solidFill>
        </a:fill>
      </a:tcStyle>
    </a:band2H>
    <a:firstCol>
      <a:tcTxStyle b="on" i="off">
        <a:font>
          <a:latin typeface="Helvetica"/>
          <a:ea typeface="Helvetica"/>
          <a:cs typeface="Helvetica"/>
        </a:font>
        <a:srgbClr val="FFFFFF"/>
      </a:tcTxStyle>
      <a:tcStyle>
        <a:tcBdr>
          <a:left>
            <a:ln w="12700" cap="flat">
              <a:noFill/>
              <a:miter lim="400000"/>
            </a:ln>
          </a:left>
          <a:right>
            <a:ln w="25400" cap="flat">
              <a:solidFill>
                <a:srgbClr val="929292"/>
              </a:solidFill>
              <a:prstDash val="solid"/>
              <a:miter lim="400000"/>
            </a:ln>
          </a:right>
          <a:top>
            <a:ln w="25400" cap="flat">
              <a:solidFill>
                <a:srgbClr val="929292"/>
              </a:solidFill>
              <a:prstDash val="solid"/>
              <a:miter lim="400000"/>
            </a:ln>
          </a:top>
          <a:bottom>
            <a:ln w="25400" cap="flat">
              <a:solidFill>
                <a:srgbClr val="929292"/>
              </a:solidFill>
              <a:prstDash val="solid"/>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noFill/>
        </a:fill>
      </a:tcStyle>
    </a:firstCol>
    <a:lastRow>
      <a:tcTxStyle b="on" i="off">
        <a:font>
          <a:latin typeface="Helvetica"/>
          <a:ea typeface="Helvetica"/>
          <a:cs typeface="Helvetica"/>
        </a:font>
        <a:srgbClr val="FFFFFF"/>
      </a:tcTxStyle>
      <a:tcStyle>
        <a:tcBdr>
          <a:left>
            <a:ln w="25400" cap="flat">
              <a:solidFill>
                <a:srgbClr val="929292"/>
              </a:solidFill>
              <a:prstDash val="solid"/>
              <a:miter lim="400000"/>
            </a:ln>
          </a:left>
          <a:right>
            <a:ln w="25400" cap="flat">
              <a:solidFill>
                <a:srgbClr val="929292"/>
              </a:solidFill>
              <a:prstDash val="solid"/>
              <a:miter lim="400000"/>
            </a:ln>
          </a:right>
          <a:top>
            <a:ln w="25400" cap="flat">
              <a:solidFill>
                <a:srgbClr val="929292"/>
              </a:solidFill>
              <a:prstDash val="solid"/>
              <a:miter lim="400000"/>
            </a:ln>
          </a:top>
          <a:bottom>
            <a:ln w="12700" cap="flat">
              <a:noFill/>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noFill/>
        </a:fill>
      </a:tcStyle>
    </a:lastRow>
    <a:firstRow>
      <a:tcTxStyle b="on" i="off">
        <a:font>
          <a:latin typeface="Helvetica"/>
          <a:ea typeface="Helvetica"/>
          <a:cs typeface="Helvetica"/>
        </a:font>
        <a:srgbClr val="FFFFFF"/>
      </a:tcTxStyle>
      <a:tcStyle>
        <a:tcBdr>
          <a:left>
            <a:ln w="25400" cap="flat">
              <a:solidFill>
                <a:srgbClr val="929292"/>
              </a:solidFill>
              <a:prstDash val="solid"/>
              <a:miter lim="400000"/>
            </a:ln>
          </a:left>
          <a:right>
            <a:ln w="25400" cap="flat">
              <a:solidFill>
                <a:srgbClr val="929292"/>
              </a:solidFill>
              <a:prstDash val="solid"/>
              <a:miter lim="400000"/>
            </a:ln>
          </a:right>
          <a:top>
            <a:ln w="12700" cap="flat">
              <a:noFill/>
              <a:miter lim="400000"/>
            </a:ln>
          </a:top>
          <a:bottom>
            <a:ln w="25400" cap="flat">
              <a:solidFill>
                <a:srgbClr val="929292"/>
              </a:solidFill>
              <a:prstDash val="solid"/>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77480" autoAdjust="0"/>
  </p:normalViewPr>
  <p:slideViewPr>
    <p:cSldViewPr snapToGrid="0" snapToObjects="1">
      <p:cViewPr varScale="1">
        <p:scale>
          <a:sx n="63" d="100"/>
          <a:sy n="63" d="100"/>
        </p:scale>
        <p:origin x="-2472" y="-96"/>
      </p:cViewPr>
      <p:guideLst>
        <p:guide orient="horz" pos="3072"/>
        <p:guide pos="409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notesMaster" Target="notesMasters/notesMaster1.xml"/><Relationship Id="rId41" Type="http://schemas.openxmlformats.org/officeDocument/2006/relationships/printerSettings" Target="printerSettings/printerSettings1.bin"/><Relationship Id="rId42" Type="http://schemas.openxmlformats.org/officeDocument/2006/relationships/commentAuthors" Target="commentAuthors.xml"/><Relationship Id="rId43" Type="http://schemas.openxmlformats.org/officeDocument/2006/relationships/presProps" Target="presProps.xml"/><Relationship Id="rId44" Type="http://schemas.openxmlformats.org/officeDocument/2006/relationships/viewProps" Target="viewProps.xml"/><Relationship Id="rId45" Type="http://schemas.openxmlformats.org/officeDocument/2006/relationships/theme" Target="theme/theme1.xml"/></Relationships>
</file>

<file path=ppt/comments/comment1.xml><?xml version="1.0" encoding="utf-8"?>
<p:cmLst xmlns:a="http://schemas.openxmlformats.org/drawingml/2006/main" xmlns:r="http://schemas.openxmlformats.org/officeDocument/2006/relationships" xmlns:p="http://schemas.openxmlformats.org/presentationml/2006/main">
  <p:cm authorId="0" dt="2016-01-25T13:17:21.125" idx="1">
    <p:pos x="10" y="10"/>
    <p:text>I'm good with reading this, but I think we should break it into multiple slides.</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6" name="Shape 116"/>
          <p:cNvSpPr>
            <a:spLocks noGrp="1" noRot="1" noChangeAspect="1"/>
          </p:cNvSpPr>
          <p:nvPr>
            <p:ph type="sldImg"/>
          </p:nvPr>
        </p:nvSpPr>
        <p:spPr>
          <a:xfrm>
            <a:off x="1143000" y="685800"/>
            <a:ext cx="4572000" cy="3429000"/>
          </a:xfrm>
          <a:prstGeom prst="rect">
            <a:avLst/>
          </a:prstGeom>
        </p:spPr>
        <p:txBody>
          <a:bodyPr/>
          <a:lstStyle/>
          <a:p>
            <a:endParaRPr/>
          </a:p>
        </p:txBody>
      </p:sp>
      <p:sp>
        <p:nvSpPr>
          <p:cNvPr id="117" name="Shape 117"/>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2071533476"/>
      </p:ext>
    </p:extLst>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744304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defTabSz="457200" rtl="0" eaLnBrk="1" fontAlgn="auto" latinLnBrk="0" hangingPunct="1">
              <a:lnSpc>
                <a:spcPct val="117999"/>
              </a:lnSpc>
              <a:spcBef>
                <a:spcPts val="0"/>
              </a:spcBef>
              <a:spcAft>
                <a:spcPts val="0"/>
              </a:spcAft>
              <a:buClrTx/>
              <a:buSzTx/>
              <a:buFontTx/>
              <a:buNone/>
              <a:tabLst/>
              <a:defRPr/>
            </a:pPr>
            <a:r>
              <a:rPr lang="en-US" sz="2200" b="0" i="0" u="none" strike="noStrike" dirty="0" smtClean="0">
                <a:effectLst/>
                <a:latin typeface="Helvetica Neue"/>
                <a:ea typeface="Helvetica Neue"/>
                <a:cs typeface="Helvetica Neue"/>
                <a:sym typeface="Helvetica Neue"/>
              </a:rPr>
              <a:t>Directions for participants: The first student will</a:t>
            </a:r>
            <a:r>
              <a:rPr lang="en-US" sz="2200" b="0" i="0" u="none" strike="noStrike" baseline="0" dirty="0" smtClean="0">
                <a:effectLst/>
                <a:latin typeface="Helvetica Neue"/>
                <a:ea typeface="Helvetica Neue"/>
                <a:cs typeface="Helvetica Neue"/>
                <a:sym typeface="Helvetica Neue"/>
              </a:rPr>
              <a:t> </a:t>
            </a:r>
            <a:r>
              <a:rPr lang="en-US" sz="2200" b="0" i="0" u="none" strike="noStrike" dirty="0" smtClean="0">
                <a:effectLst/>
                <a:latin typeface="Helvetica Neue"/>
                <a:ea typeface="Helvetica Neue"/>
                <a:cs typeface="Helvetica Neue"/>
                <a:sym typeface="Helvetica Neue"/>
              </a:rPr>
              <a:t>read the fact aloud, guess who it belongs to. Limit 2 guesses. Then owner identifies themselves and restates their name and fact. Team (Everyone) gets a point for every right fact guess. Then, pass the</a:t>
            </a:r>
            <a:r>
              <a:rPr lang="en-US" sz="2200" b="0" i="0" u="none" strike="noStrike" baseline="0" dirty="0" smtClean="0">
                <a:effectLst/>
                <a:latin typeface="Helvetica Neue"/>
                <a:ea typeface="Helvetica Neue"/>
                <a:cs typeface="Helvetica Neue"/>
                <a:sym typeface="Helvetica Neue"/>
              </a:rPr>
              <a:t> bag on to the next student.</a:t>
            </a:r>
            <a:endParaRPr lang="en-US" dirty="0" smtClean="0"/>
          </a:p>
          <a:p>
            <a:pPr marL="0" marR="0" indent="0" defTabSz="457200" rtl="0" eaLnBrk="1" fontAlgn="auto" latinLnBrk="0" hangingPunct="1">
              <a:lnSpc>
                <a:spcPct val="117999"/>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16150321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 program, it’ll be clear that only</a:t>
            </a:r>
            <a:r>
              <a:rPr lang="en-US" baseline="0" dirty="0" smtClean="0"/>
              <a:t> you can make yourself get the knowledge you want. That should be maybe a little scary, but also empowering!</a:t>
            </a:r>
          </a:p>
          <a:p>
            <a:r>
              <a:rPr lang="en-US" baseline="0" dirty="0" smtClean="0"/>
              <a:t>Have students record 3 goals for this class.</a:t>
            </a:r>
          </a:p>
          <a:p>
            <a:r>
              <a:rPr lang="en-US" baseline="0" dirty="0" smtClean="0"/>
              <a:t>Have students record 3 apprehensions they have about meeting their goals.</a:t>
            </a:r>
            <a:endParaRPr lang="en-US" dirty="0" smtClean="0"/>
          </a:p>
        </p:txBody>
      </p:sp>
    </p:spTree>
    <p:extLst>
      <p:ext uri="{BB962C8B-B14F-4D97-AF65-F5344CB8AC3E}">
        <p14:creationId xmlns:p14="http://schemas.microsoft.com/office/powerpoint/2010/main" val="8024582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Ask students to answer this question in their own words?</a:t>
            </a:r>
            <a:endParaRPr lang="en-US" dirty="0"/>
          </a:p>
        </p:txBody>
      </p:sp>
    </p:spTree>
    <p:extLst>
      <p:ext uri="{BB962C8B-B14F-4D97-AF65-F5344CB8AC3E}">
        <p14:creationId xmlns:p14="http://schemas.microsoft.com/office/powerpoint/2010/main" val="7591693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a definition we found online</a:t>
            </a:r>
            <a:r>
              <a:rPr lang="en-US" baseline="0" dirty="0" smtClean="0"/>
              <a:t> from </a:t>
            </a:r>
            <a:r>
              <a:rPr lang="en-US" baseline="0" dirty="0" smtClean="0"/>
              <a:t>Georgia Institute of Technology that </a:t>
            </a:r>
            <a:r>
              <a:rPr lang="en-US" baseline="0" dirty="0" smtClean="0"/>
              <a:t>we thought was pretty clear.</a:t>
            </a:r>
            <a:endParaRPr lang="en-US" dirty="0"/>
          </a:p>
        </p:txBody>
      </p:sp>
    </p:spTree>
    <p:extLst>
      <p:ext uri="{BB962C8B-B14F-4D97-AF65-F5344CB8AC3E}">
        <p14:creationId xmlns:p14="http://schemas.microsoft.com/office/powerpoint/2010/main" val="14217403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Get</a:t>
            </a:r>
            <a:r>
              <a:rPr lang="en-US" baseline="0" dirty="0" smtClean="0"/>
              <a:t> answers from around the classroom: </a:t>
            </a:r>
          </a:p>
          <a:p>
            <a:r>
              <a:rPr lang="en-US" baseline="0" dirty="0" smtClean="0"/>
              <a:t>1. Something that you learned today.</a:t>
            </a:r>
          </a:p>
          <a:p>
            <a:r>
              <a:rPr lang="en-US" dirty="0" smtClean="0"/>
              <a:t>2.</a:t>
            </a:r>
            <a:r>
              <a:rPr lang="en-US" baseline="0" dirty="0" smtClean="0"/>
              <a:t> After today, how are you feeling?</a:t>
            </a:r>
            <a:endParaRPr lang="en-US" dirty="0"/>
          </a:p>
        </p:txBody>
      </p:sp>
    </p:spTree>
    <p:extLst>
      <p:ext uri="{BB962C8B-B14F-4D97-AF65-F5344CB8AC3E}">
        <p14:creationId xmlns:p14="http://schemas.microsoft.com/office/powerpoint/2010/main" val="17354745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indent="-457200">
              <a:buAutoNum type="arabicPeriod"/>
            </a:pPr>
            <a:r>
              <a:rPr lang="en-US" baseline="0" dirty="0" smtClean="0"/>
              <a:t>Ask students why they think we’re putting procedures in, especially when we’re not their classroom teachers.</a:t>
            </a:r>
          </a:p>
          <a:p>
            <a:pPr marL="457200" indent="-457200">
              <a:buAutoNum type="arabicPeriod"/>
            </a:pPr>
            <a:r>
              <a:rPr lang="en-US" baseline="0" dirty="0" smtClean="0"/>
              <a:t>Motivating story: how have computers taken over the world? Because they do what they do well. Take in the input, put out the output, not wasting time. Simple, but can do really complicated things that blow people’s minds—and they just get better and better. </a:t>
            </a:r>
            <a:r>
              <a:rPr lang="en-US" baseline="0" dirty="0" smtClean="0"/>
              <a:t>For this to happen, all parts of the computer have to work cohesively (they make up one unit). If one part is broken, the whole thing will not work (talking about the motherboard here). Negative feelings towards others, procrastination, not wanting to work with people, outright aggression towards one another… We don’t want </a:t>
            </a:r>
            <a:r>
              <a:rPr lang="en-US" baseline="0" dirty="0" smtClean="0"/>
              <a:t>this class to be like </a:t>
            </a:r>
            <a:r>
              <a:rPr lang="en-US" baseline="0" dirty="0" smtClean="0"/>
              <a:t>that. We want you to can </a:t>
            </a:r>
            <a:r>
              <a:rPr lang="en-US" baseline="0" dirty="0" smtClean="0"/>
              <a:t>maximize your </a:t>
            </a:r>
            <a:r>
              <a:rPr lang="en-US" baseline="0" dirty="0" smtClean="0"/>
              <a:t>potential</a:t>
            </a:r>
            <a:endParaRPr lang="en-US" dirty="0"/>
          </a:p>
        </p:txBody>
      </p:sp>
    </p:spTree>
    <p:extLst>
      <p:ext uri="{BB962C8B-B14F-4D97-AF65-F5344CB8AC3E}">
        <p14:creationId xmlns:p14="http://schemas.microsoft.com/office/powerpoint/2010/main" val="6744304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Just want to go over bits and</a:t>
            </a:r>
            <a:r>
              <a:rPr lang="en-US" baseline="0" dirty="0" smtClean="0"/>
              <a:t> pieces of Brandy’s team’s working agreement </a:t>
            </a:r>
            <a:r>
              <a:rPr lang="en-US" dirty="0" smtClean="0"/>
              <a:t>at</a:t>
            </a:r>
            <a:r>
              <a:rPr lang="en-US" baseline="0" dirty="0" smtClean="0"/>
              <a:t> a high level (not get lost in all the detail):</a:t>
            </a:r>
          </a:p>
          <a:p>
            <a:r>
              <a:rPr lang="en-US" baseline="0" dirty="0" smtClean="0"/>
              <a:t>Purpose is to show how we want to work as a team, from values to particular processes.</a:t>
            </a:r>
          </a:p>
          <a:p>
            <a:r>
              <a:rPr lang="en-US" baseline="0" dirty="0" smtClean="0"/>
              <a:t>For our purposes, most important thing is values; we’ll learn the processes as we go on.</a:t>
            </a:r>
            <a:endParaRPr lang="en-US" dirty="0" smtClean="0"/>
          </a:p>
          <a:p>
            <a:endParaRPr lang="en-US" dirty="0"/>
          </a:p>
        </p:txBody>
      </p:sp>
    </p:spTree>
    <p:extLst>
      <p:ext uri="{BB962C8B-B14F-4D97-AF65-F5344CB8AC3E}">
        <p14:creationId xmlns:p14="http://schemas.microsoft.com/office/powerpoint/2010/main" val="6744304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405911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 example of an important section. Others</a:t>
            </a:r>
            <a:r>
              <a:rPr lang="en-US" baseline="0" dirty="0" smtClean="0"/>
              <a:t> include “who should meetings involve”, “do we review each other’s code”, “how do we keep people in the loop about our availability”…</a:t>
            </a:r>
            <a:endParaRPr lang="en-US" dirty="0"/>
          </a:p>
        </p:txBody>
      </p:sp>
    </p:spTree>
    <p:extLst>
      <p:ext uri="{BB962C8B-B14F-4D97-AF65-F5344CB8AC3E}">
        <p14:creationId xmlns:p14="http://schemas.microsoft.com/office/powerpoint/2010/main" val="27405911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405911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will hold ourselves</a:t>
            </a:r>
            <a:r>
              <a:rPr lang="en-US" baseline="0" dirty="0" smtClean="0"/>
              <a:t> to standard we come up with.</a:t>
            </a:r>
          </a:p>
          <a:p>
            <a:r>
              <a:rPr lang="en-US" baseline="0" dirty="0" smtClean="0"/>
              <a:t>Value we would like to include: </a:t>
            </a:r>
            <a:r>
              <a:rPr lang="en-US" dirty="0" smtClean="0"/>
              <a:t>Respect, Integrity</a:t>
            </a:r>
            <a:r>
              <a:rPr lang="en-US" baseline="0" dirty="0" smtClean="0"/>
              <a:t> and the Right Effort (not just acting for action’s sake)…</a:t>
            </a:r>
          </a:p>
          <a:p>
            <a:endParaRPr lang="en-US" baseline="0" dirty="0" smtClean="0"/>
          </a:p>
          <a:p>
            <a:pPr rtl="0"/>
            <a:r>
              <a:rPr lang="en-US" sz="2200" b="1" i="0" u="sng" dirty="0" smtClean="0">
                <a:effectLst/>
                <a:latin typeface="Helvetica Neue"/>
                <a:ea typeface="Helvetica Neue"/>
                <a:cs typeface="Helvetica Neue"/>
                <a:sym typeface="Helvetica Neue"/>
              </a:rPr>
              <a:t>Time Commitment / Availability</a:t>
            </a:r>
            <a:endParaRPr lang="en-US" b="0" dirty="0" smtClean="0">
              <a:effectLst/>
            </a:endParaRPr>
          </a:p>
          <a:p>
            <a:pPr rtl="0"/>
            <a:r>
              <a:rPr lang="en-US" sz="2200" b="0" i="0" u="none" strike="noStrike" dirty="0" smtClean="0">
                <a:effectLst/>
                <a:latin typeface="Helvetica Neue"/>
                <a:ea typeface="Helvetica Neue"/>
                <a:cs typeface="Helvetica Neue"/>
                <a:sym typeface="Helvetica Neue"/>
              </a:rPr>
              <a:t>We will be present each scheduled class.</a:t>
            </a:r>
            <a:endParaRPr lang="en-US" b="0" dirty="0" smtClean="0">
              <a:effectLst/>
            </a:endParaRPr>
          </a:p>
          <a:p>
            <a:pPr rtl="0"/>
            <a:r>
              <a:rPr lang="en-US" sz="2200" b="0" i="0" u="none" strike="noStrike" dirty="0" smtClean="0">
                <a:effectLst/>
                <a:latin typeface="Helvetica Neue"/>
                <a:ea typeface="Helvetica Neue"/>
                <a:cs typeface="Helvetica Neue"/>
                <a:sym typeface="Helvetica Neue"/>
              </a:rPr>
              <a:t>We will be focused on our learning materials for that day.</a:t>
            </a:r>
            <a:endParaRPr lang="en-US" b="0" dirty="0" smtClean="0">
              <a:effectLst/>
            </a:endParaRPr>
          </a:p>
          <a:p>
            <a:pPr rtl="0"/>
            <a:r>
              <a:rPr lang="en-US" sz="2200" b="0" i="0" u="none" strike="noStrike" dirty="0" smtClean="0">
                <a:effectLst/>
                <a:latin typeface="Helvetica Neue"/>
                <a:ea typeface="Helvetica Neue"/>
                <a:cs typeface="Helvetica Neue"/>
                <a:sym typeface="Helvetica Neue"/>
              </a:rPr>
              <a:t>If we know we will be absent we will let our team know.</a:t>
            </a:r>
            <a:endParaRPr lang="en-US" b="0" dirty="0" smtClean="0">
              <a:effectLst/>
            </a:endParaRPr>
          </a:p>
          <a:p>
            <a:pPr rtl="0"/>
            <a:r>
              <a:rPr lang="en-US" b="0" dirty="0" smtClean="0">
                <a:effectLst/>
              </a:rPr>
              <a:t/>
            </a:r>
            <a:br>
              <a:rPr lang="en-US" b="0" dirty="0" smtClean="0">
                <a:effectLst/>
              </a:rPr>
            </a:br>
            <a:r>
              <a:rPr lang="en-US" sz="2200" b="1" i="0" u="sng" dirty="0" smtClean="0">
                <a:effectLst/>
                <a:latin typeface="Helvetica Neue"/>
                <a:ea typeface="Helvetica Neue"/>
                <a:cs typeface="Helvetica Neue"/>
                <a:sym typeface="Helvetica Neue"/>
              </a:rPr>
              <a:t>Communication and Teamwork</a:t>
            </a:r>
            <a:endParaRPr lang="en-US" b="0" dirty="0" smtClean="0">
              <a:effectLst/>
            </a:endParaRPr>
          </a:p>
          <a:p>
            <a:pPr rtl="0"/>
            <a:r>
              <a:rPr lang="en-US" sz="2200" b="0" i="0" u="none" strike="noStrike" dirty="0" smtClean="0">
                <a:effectLst/>
                <a:latin typeface="Helvetica Neue"/>
                <a:ea typeface="Helvetica Neue"/>
                <a:cs typeface="Helvetica Neue"/>
                <a:sym typeface="Helvetica Neue"/>
              </a:rPr>
              <a:t>We will communicate with respect to everyone.</a:t>
            </a:r>
            <a:endParaRPr lang="en-US" b="0" dirty="0" smtClean="0">
              <a:effectLst/>
            </a:endParaRPr>
          </a:p>
          <a:p>
            <a:pPr rtl="0"/>
            <a:r>
              <a:rPr lang="en-US" sz="2200" b="0" i="0" u="none" strike="noStrike" dirty="0" smtClean="0">
                <a:effectLst/>
                <a:latin typeface="Helvetica Neue"/>
                <a:ea typeface="Helvetica Neue"/>
                <a:cs typeface="Helvetica Neue"/>
                <a:sym typeface="Helvetica Neue"/>
              </a:rPr>
              <a:t>We will give and receive constructive feedback.</a:t>
            </a:r>
            <a:endParaRPr lang="en-US" b="0" dirty="0" smtClean="0">
              <a:effectLst/>
            </a:endParaRPr>
          </a:p>
          <a:p>
            <a:pPr rtl="0"/>
            <a:r>
              <a:rPr lang="en-US" sz="2200" b="0" i="0" u="none" strike="noStrike" dirty="0" smtClean="0">
                <a:effectLst/>
                <a:latin typeface="Helvetica Neue"/>
                <a:ea typeface="Helvetica Neue"/>
                <a:cs typeface="Helvetica Neue"/>
                <a:sym typeface="Helvetica Neue"/>
              </a:rPr>
              <a:t>We will get input from team members before making decisions that affect the team.</a:t>
            </a:r>
            <a:endParaRPr lang="en-US" b="0" dirty="0" smtClean="0">
              <a:effectLst/>
            </a:endParaRPr>
          </a:p>
          <a:p>
            <a:pPr rtl="0"/>
            <a:r>
              <a:rPr lang="en-US" b="0" dirty="0" smtClean="0">
                <a:effectLst/>
              </a:rPr>
              <a:t/>
            </a:r>
            <a:br>
              <a:rPr lang="en-US" b="0" dirty="0" smtClean="0">
                <a:effectLst/>
              </a:rPr>
            </a:br>
            <a:r>
              <a:rPr lang="en-US" sz="2200" b="1" i="0" u="sng" dirty="0" smtClean="0">
                <a:effectLst/>
                <a:latin typeface="Helvetica Neue"/>
                <a:ea typeface="Helvetica Neue"/>
                <a:cs typeface="Helvetica Neue"/>
                <a:sym typeface="Helvetica Neue"/>
              </a:rPr>
              <a:t>Effort</a:t>
            </a:r>
            <a:endParaRPr lang="en-US" b="0" dirty="0" smtClean="0">
              <a:effectLst/>
            </a:endParaRPr>
          </a:p>
          <a:p>
            <a:pPr rtl="0"/>
            <a:r>
              <a:rPr lang="en-US" sz="2200" b="0" i="0" u="none" strike="noStrike" dirty="0" smtClean="0">
                <a:effectLst/>
                <a:latin typeface="Helvetica Neue"/>
                <a:ea typeface="Helvetica Neue"/>
                <a:cs typeface="Helvetica Neue"/>
                <a:sym typeface="Helvetica Neue"/>
              </a:rPr>
              <a:t>We will do our best to meet our deadlines. </a:t>
            </a:r>
            <a:endParaRPr lang="en-US" b="0" dirty="0" smtClean="0">
              <a:effectLst/>
            </a:endParaRPr>
          </a:p>
          <a:p>
            <a:pPr rtl="0"/>
            <a:r>
              <a:rPr lang="en-US" sz="2200" b="0" i="0" u="none" strike="noStrike" dirty="0" smtClean="0">
                <a:effectLst/>
                <a:latin typeface="Helvetica Neue"/>
                <a:ea typeface="Helvetica Neue"/>
                <a:cs typeface="Helvetica Neue"/>
                <a:sym typeface="Helvetica Neue"/>
              </a:rPr>
              <a:t>If we cannot meet our deadlines, we will give our team members enough advance notice.</a:t>
            </a:r>
            <a:endParaRPr lang="en-US" b="0" dirty="0" smtClean="0">
              <a:effectLst/>
            </a:endParaRPr>
          </a:p>
          <a:p>
            <a:pPr rtl="0"/>
            <a:r>
              <a:rPr lang="en-US" b="0" dirty="0" smtClean="0">
                <a:effectLst/>
              </a:rPr>
              <a:t/>
            </a:r>
            <a:br>
              <a:rPr lang="en-US" b="0" dirty="0" smtClean="0">
                <a:effectLst/>
              </a:rPr>
            </a:br>
            <a:r>
              <a:rPr lang="en-US" sz="2200" b="1" i="0" u="sng" dirty="0" smtClean="0">
                <a:effectLst/>
                <a:latin typeface="Helvetica Neue"/>
                <a:ea typeface="Helvetica Neue"/>
                <a:cs typeface="Helvetica Neue"/>
                <a:sym typeface="Helvetica Neue"/>
              </a:rPr>
              <a:t>Coding and Code Review</a:t>
            </a:r>
            <a:endParaRPr lang="en-US" b="0" dirty="0" smtClean="0">
              <a:effectLst/>
            </a:endParaRPr>
          </a:p>
          <a:p>
            <a:pPr rtl="0"/>
            <a:r>
              <a:rPr lang="en-US" sz="2200" b="0" i="0" u="none" strike="noStrike" dirty="0" smtClean="0">
                <a:effectLst/>
                <a:latin typeface="Helvetica Neue"/>
                <a:ea typeface="Helvetica Neue"/>
                <a:cs typeface="Helvetica Neue"/>
                <a:sym typeface="Helvetica Neue"/>
              </a:rPr>
              <a:t>We will write our best code.</a:t>
            </a:r>
            <a:endParaRPr lang="en-US" b="0" dirty="0" smtClean="0">
              <a:effectLst/>
            </a:endParaRPr>
          </a:p>
          <a:p>
            <a:pPr rtl="0"/>
            <a:r>
              <a:rPr lang="en-US" sz="2200" b="0" i="0" u="none" strike="noStrike" dirty="0" smtClean="0">
                <a:effectLst/>
                <a:latin typeface="Helvetica Neue"/>
                <a:ea typeface="Helvetica Neue"/>
                <a:cs typeface="Helvetica Neue"/>
                <a:sym typeface="Helvetica Neue"/>
              </a:rPr>
              <a:t>We will follow Boy Scout Rules : “Leave it better than you found it”</a:t>
            </a:r>
            <a:endParaRPr lang="en-US" b="0" dirty="0" smtClean="0">
              <a:effectLst/>
            </a:endParaRPr>
          </a:p>
          <a:p>
            <a:pPr rtl="0"/>
            <a:r>
              <a:rPr lang="en-US" sz="2200" b="0" i="0" u="none" strike="noStrike" dirty="0" smtClean="0">
                <a:effectLst/>
                <a:latin typeface="Helvetica Neue"/>
                <a:ea typeface="Helvetica Neue"/>
                <a:cs typeface="Helvetica Neue"/>
                <a:sym typeface="Helvetica Neue"/>
              </a:rPr>
              <a:t>We will be respectful and encouraging to teammates during code reviews, keeping in mind that we are all learning.</a:t>
            </a:r>
            <a:endParaRPr lang="en-US" b="0" dirty="0" smtClean="0">
              <a:effectLst/>
            </a:endParaRPr>
          </a:p>
          <a:p>
            <a:pPr rtl="0"/>
            <a:r>
              <a:rPr lang="en-US" b="0" dirty="0" smtClean="0">
                <a:effectLst/>
              </a:rPr>
              <a:t/>
            </a:r>
            <a:br>
              <a:rPr lang="en-US" b="0" dirty="0" smtClean="0">
                <a:effectLst/>
              </a:rPr>
            </a:br>
            <a:r>
              <a:rPr lang="en-US" sz="2200" b="1" i="0" u="sng" dirty="0" smtClean="0">
                <a:effectLst/>
                <a:latin typeface="Helvetica Neue"/>
                <a:ea typeface="Helvetica Neue"/>
                <a:cs typeface="Helvetica Neue"/>
                <a:sym typeface="Helvetica Neue"/>
              </a:rPr>
              <a:t>Personal Development</a:t>
            </a:r>
            <a:endParaRPr lang="en-US" b="0" dirty="0" smtClean="0">
              <a:effectLst/>
            </a:endParaRPr>
          </a:p>
          <a:p>
            <a:r>
              <a:rPr lang="en-US" sz="2200" b="0" i="0" u="none" strike="noStrike" dirty="0" smtClean="0">
                <a:effectLst/>
                <a:latin typeface="Helvetica Neue"/>
                <a:ea typeface="Helvetica Neue"/>
                <a:cs typeface="Helvetica Neue"/>
                <a:sym typeface="Helvetica Neue"/>
              </a:rPr>
              <a:t>We will study on our own to further progress our knowledge (and bring it back to share!).</a:t>
            </a:r>
            <a:endParaRPr lang="en-US" dirty="0" smtClean="0"/>
          </a:p>
          <a:p>
            <a:endParaRPr lang="en-US" dirty="0"/>
          </a:p>
        </p:txBody>
      </p:sp>
    </p:spTree>
    <p:extLst>
      <p:ext uri="{BB962C8B-B14F-4D97-AF65-F5344CB8AC3E}">
        <p14:creationId xmlns:p14="http://schemas.microsoft.com/office/powerpoint/2010/main" val="17238579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-Don’t expect that it will come to this.</a:t>
            </a:r>
          </a:p>
          <a:p>
            <a:r>
              <a:rPr lang="en-US" baseline="0" dirty="0" smtClean="0"/>
              <a:t>-Not our job; here to teach you something new.</a:t>
            </a:r>
          </a:p>
          <a:p>
            <a:r>
              <a:rPr lang="en-US" baseline="0" dirty="0" smtClean="0"/>
              <a:t>-Also, we’re understanding people—if having a rough day, you can talk to us, but can’t ruin things for others.</a:t>
            </a:r>
          </a:p>
        </p:txBody>
      </p:sp>
    </p:spTree>
    <p:extLst>
      <p:ext uri="{BB962C8B-B14F-4D97-AF65-F5344CB8AC3E}">
        <p14:creationId xmlns:p14="http://schemas.microsoft.com/office/powerpoint/2010/main" val="17783372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Tree>
    <p:extLst>
      <p:ext uri="{BB962C8B-B14F-4D97-AF65-F5344CB8AC3E}">
        <p14:creationId xmlns:p14="http://schemas.microsoft.com/office/powerpoint/2010/main" val="17783372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20" name="Shape 20"/>
          <p:cNvSpPr>
            <a:spLocks noGrp="1"/>
          </p:cNvSpPr>
          <p:nvPr>
            <p:ph type="pic" idx="13"/>
          </p:nvPr>
        </p:nvSpPr>
        <p:spPr>
          <a:xfrm>
            <a:off x="1619250" y="660400"/>
            <a:ext cx="9758016" cy="5905500"/>
          </a:xfrm>
          <a:prstGeom prst="rect">
            <a:avLst/>
          </a:prstGeom>
        </p:spPr>
        <p:txBody>
          <a:bodyPr lIns="91439" tIns="45719" rIns="91439" bIns="45719" anchor="t">
            <a:noAutofit/>
          </a:bodyPr>
          <a:lstStyle/>
          <a:p>
            <a:endParaRPr/>
          </a:p>
        </p:txBody>
      </p:sp>
      <p:sp>
        <p:nvSpPr>
          <p:cNvPr id="21" name="Shape 21"/>
          <p:cNvSpPr>
            <a:spLocks noGrp="1"/>
          </p:cNvSpPr>
          <p:nvPr>
            <p:ph type="title"/>
          </p:nvPr>
        </p:nvSpPr>
        <p:spPr>
          <a:xfrm>
            <a:off x="1270000" y="6718300"/>
            <a:ext cx="10464800" cy="1422400"/>
          </a:xfrm>
          <a:prstGeom prst="rect">
            <a:avLst/>
          </a:prstGeom>
        </p:spPr>
        <p:txBody>
          <a:bodyPr/>
          <a:lstStyle/>
          <a:p>
            <a:r>
              <a:t>Title Text</a:t>
            </a:r>
          </a:p>
        </p:txBody>
      </p:sp>
      <p:sp>
        <p:nvSpPr>
          <p:cNvPr id="22" name="Shape 22"/>
          <p:cNvSpPr>
            <a:spLocks noGrp="1"/>
          </p:cNvSpPr>
          <p:nvPr>
            <p:ph type="body" sz="quarter" idx="1"/>
          </p:nvPr>
        </p:nvSpPr>
        <p:spPr>
          <a:xfrm>
            <a:off x="1270000" y="8191500"/>
            <a:ext cx="10464800" cy="11303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r>
              <a:t>Body Level One</a:t>
            </a:r>
          </a:p>
          <a:p>
            <a:pPr lvl="1"/>
            <a:r>
              <a:t>Body Level Two</a:t>
            </a:r>
          </a:p>
          <a:p>
            <a:pPr lvl="2"/>
            <a:r>
              <a:t>Body Level Three</a:t>
            </a:r>
          </a:p>
          <a:p>
            <a:pPr lvl="3"/>
            <a:r>
              <a:t>Body Level Four</a:t>
            </a:r>
          </a:p>
          <a:p>
            <a:pPr lvl="4"/>
            <a:r>
              <a:t>Body Level Five</a:t>
            </a:r>
          </a:p>
        </p:txBody>
      </p:sp>
      <p:sp>
        <p:nvSpPr>
          <p:cNvPr id="23" name="Shape 23"/>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10" name="Shape 110"/>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655079678"/>
      </p:ext>
    </p:extLst>
  </p:cSld>
  <p:clrMapOvr>
    <a:masterClrMapping/>
  </p:clrMapOvr>
  <p:transition xmlns:p14="http://schemas.microsoft.com/office/powerpoint/2010/mai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38" name="Shape 38"/>
          <p:cNvSpPr>
            <a:spLocks noGrp="1"/>
          </p:cNvSpPr>
          <p:nvPr>
            <p:ph type="pic" sz="half" idx="13"/>
          </p:nvPr>
        </p:nvSpPr>
        <p:spPr>
          <a:xfrm>
            <a:off x="6718299" y="638919"/>
            <a:ext cx="5325770" cy="8216901"/>
          </a:xfrm>
          <a:prstGeom prst="rect">
            <a:avLst/>
          </a:prstGeom>
        </p:spPr>
        <p:txBody>
          <a:bodyPr lIns="91439" tIns="45719" rIns="91439" bIns="45719" anchor="t">
            <a:noAutofit/>
          </a:bodyPr>
          <a:lstStyle/>
          <a:p>
            <a:endParaRPr/>
          </a:p>
        </p:txBody>
      </p:sp>
      <p:sp>
        <p:nvSpPr>
          <p:cNvPr id="39" name="Shape 39"/>
          <p:cNvSpPr>
            <a:spLocks noGrp="1"/>
          </p:cNvSpPr>
          <p:nvPr>
            <p:ph type="title"/>
          </p:nvPr>
        </p:nvSpPr>
        <p:spPr>
          <a:xfrm>
            <a:off x="952500" y="635000"/>
            <a:ext cx="5334000" cy="3987800"/>
          </a:xfrm>
          <a:prstGeom prst="rect">
            <a:avLst/>
          </a:prstGeom>
        </p:spPr>
        <p:txBody>
          <a:bodyPr anchor="b"/>
          <a:lstStyle>
            <a:lvl1pPr>
              <a:defRPr sz="6000"/>
            </a:lvl1pPr>
          </a:lstStyle>
          <a:p>
            <a:r>
              <a:t>Title Text</a:t>
            </a:r>
          </a:p>
        </p:txBody>
      </p:sp>
      <p:sp>
        <p:nvSpPr>
          <p:cNvPr id="40" name="Shape 40"/>
          <p:cNvSpPr>
            <a:spLocks noGrp="1"/>
          </p:cNvSpPr>
          <p:nvPr>
            <p:ph type="body" sz="quarter" idx="1"/>
          </p:nvPr>
        </p:nvSpPr>
        <p:spPr>
          <a:xfrm>
            <a:off x="952500" y="4762500"/>
            <a:ext cx="5334000" cy="41148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r>
              <a:t>Body Level One</a:t>
            </a:r>
          </a:p>
          <a:p>
            <a:pPr lvl="1"/>
            <a:r>
              <a:t>Body Level Two</a:t>
            </a:r>
          </a:p>
          <a:p>
            <a:pPr lvl="2"/>
            <a:r>
              <a:t>Body Level Three</a:t>
            </a:r>
          </a:p>
          <a:p>
            <a:pPr lvl="3"/>
            <a:r>
              <a:t>Body Level Four</a:t>
            </a:r>
          </a:p>
          <a:p>
            <a:pPr lvl="4"/>
            <a:r>
              <a:t>Body Level Five</a:t>
            </a:r>
          </a:p>
        </p:txBody>
      </p:sp>
      <p:sp>
        <p:nvSpPr>
          <p:cNvPr id="41" name="Shape 41"/>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48" name="Shape 48"/>
          <p:cNvSpPr>
            <a:spLocks noGrp="1"/>
          </p:cNvSpPr>
          <p:nvPr>
            <p:ph type="title"/>
          </p:nvPr>
        </p:nvSpPr>
        <p:spPr>
          <a:prstGeom prst="rect">
            <a:avLst/>
          </a:prstGeom>
        </p:spPr>
        <p:txBody>
          <a:bodyPr/>
          <a:lstStyle/>
          <a:p>
            <a:r>
              <a:t>Title Text</a:t>
            </a:r>
          </a:p>
        </p:txBody>
      </p:sp>
      <p:sp>
        <p:nvSpPr>
          <p:cNvPr id="49" name="Shape 49"/>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75" name="Shape 75"/>
          <p:cNvSpPr>
            <a:spLocks noGrp="1"/>
          </p:cNvSpPr>
          <p:nvPr>
            <p:ph type="body" idx="1"/>
          </p:nvPr>
        </p:nvSpPr>
        <p:spPr>
          <a:xfrm>
            <a:off x="952500" y="1270000"/>
            <a:ext cx="11099800" cy="7213600"/>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76" name="Shape 76"/>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83" name="Shape 83"/>
          <p:cNvSpPr>
            <a:spLocks noGrp="1"/>
          </p:cNvSpPr>
          <p:nvPr>
            <p:ph type="pic" sz="quarter" idx="13"/>
          </p:nvPr>
        </p:nvSpPr>
        <p:spPr>
          <a:xfrm>
            <a:off x="6731000" y="4965700"/>
            <a:ext cx="5334000" cy="3898900"/>
          </a:xfrm>
          <a:prstGeom prst="rect">
            <a:avLst/>
          </a:prstGeom>
        </p:spPr>
        <p:txBody>
          <a:bodyPr lIns="91439" tIns="45719" rIns="91439" bIns="45719" anchor="t">
            <a:noAutofit/>
          </a:bodyPr>
          <a:lstStyle/>
          <a:p>
            <a:endParaRPr/>
          </a:p>
        </p:txBody>
      </p:sp>
      <p:sp>
        <p:nvSpPr>
          <p:cNvPr id="84" name="Shape 84"/>
          <p:cNvSpPr>
            <a:spLocks noGrp="1"/>
          </p:cNvSpPr>
          <p:nvPr>
            <p:ph type="pic" sz="quarter" idx="14"/>
          </p:nvPr>
        </p:nvSpPr>
        <p:spPr>
          <a:xfrm>
            <a:off x="6731000" y="635000"/>
            <a:ext cx="5334000" cy="3898900"/>
          </a:xfrm>
          <a:prstGeom prst="rect">
            <a:avLst/>
          </a:prstGeom>
        </p:spPr>
        <p:txBody>
          <a:bodyPr lIns="91439" tIns="45719" rIns="91439" bIns="45719" anchor="t">
            <a:noAutofit/>
          </a:bodyPr>
          <a:lstStyle/>
          <a:p>
            <a:endParaRPr/>
          </a:p>
        </p:txBody>
      </p:sp>
      <p:sp>
        <p:nvSpPr>
          <p:cNvPr id="85" name="Shape 85"/>
          <p:cNvSpPr>
            <a:spLocks noGrp="1"/>
          </p:cNvSpPr>
          <p:nvPr>
            <p:ph type="pic" sz="half" idx="15"/>
          </p:nvPr>
        </p:nvSpPr>
        <p:spPr>
          <a:xfrm>
            <a:off x="952500" y="635000"/>
            <a:ext cx="5334000" cy="8229600"/>
          </a:xfrm>
          <a:prstGeom prst="rect">
            <a:avLst/>
          </a:prstGeom>
        </p:spPr>
        <p:txBody>
          <a:bodyPr lIns="91439" tIns="45719" rIns="91439" bIns="45719" anchor="t">
            <a:noAutofit/>
          </a:bodyPr>
          <a:lstStyle/>
          <a:p>
            <a:endParaRPr/>
          </a:p>
        </p:txBody>
      </p:sp>
      <p:sp>
        <p:nvSpPr>
          <p:cNvPr id="86" name="Shape 86"/>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93" name="Shape 93"/>
          <p:cNvSpPr>
            <a:spLocks noGrp="1"/>
          </p:cNvSpPr>
          <p:nvPr>
            <p:ph type="body" sz="quarter" idx="13"/>
          </p:nvPr>
        </p:nvSpPr>
        <p:spPr>
          <a:xfrm>
            <a:off x="1270000" y="6362700"/>
            <a:ext cx="10464800" cy="469900"/>
          </a:xfrm>
          <a:prstGeom prst="rect">
            <a:avLst/>
          </a:prstGeom>
        </p:spPr>
        <p:txBody>
          <a:bodyPr anchor="t">
            <a:spAutoFit/>
          </a:bodyPr>
          <a:lstStyle>
            <a:lvl1pPr marL="0" indent="0" algn="ctr">
              <a:spcBef>
                <a:spcPts val="0"/>
              </a:spcBef>
              <a:buSzTx/>
              <a:buNone/>
              <a:defRPr sz="2400" i="1"/>
            </a:lvl1pPr>
          </a:lstStyle>
          <a:p>
            <a:r>
              <a:t>–Johnny Appleseed</a:t>
            </a:r>
          </a:p>
        </p:txBody>
      </p:sp>
      <p:sp>
        <p:nvSpPr>
          <p:cNvPr id="94" name="Shape 94"/>
          <p:cNvSpPr>
            <a:spLocks noGrp="1"/>
          </p:cNvSpPr>
          <p:nvPr>
            <p:ph type="body" sz="quarter" idx="14"/>
          </p:nvPr>
        </p:nvSpPr>
        <p:spPr>
          <a:xfrm>
            <a:off x="1270000" y="4267200"/>
            <a:ext cx="10464800" cy="685800"/>
          </a:xfrm>
          <a:prstGeom prst="rect">
            <a:avLst/>
          </a:prstGeom>
        </p:spPr>
        <p:txBody>
          <a:bodyPr>
            <a:spAutoFit/>
          </a:bodyPr>
          <a:lstStyle>
            <a:lvl1pPr marL="0" indent="0" algn="ctr">
              <a:spcBef>
                <a:spcPts val="0"/>
              </a:spcBef>
              <a:buSzTx/>
              <a:buNone/>
            </a:lvl1pPr>
          </a:lstStyle>
          <a:p>
            <a:r>
              <a:t>“Type a quote here.” </a:t>
            </a:r>
          </a:p>
        </p:txBody>
      </p:sp>
      <p:sp>
        <p:nvSpPr>
          <p:cNvPr id="95" name="Shape 95"/>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02" name="Shape 102"/>
          <p:cNvSpPr>
            <a:spLocks noGrp="1"/>
          </p:cNvSpPr>
          <p:nvPr>
            <p:ph type="pic" idx="13"/>
          </p:nvPr>
        </p:nvSpPr>
        <p:spPr>
          <a:xfrm>
            <a:off x="-3175" y="0"/>
            <a:ext cx="13004800" cy="9753600"/>
          </a:xfrm>
          <a:prstGeom prst="rect">
            <a:avLst/>
          </a:prstGeom>
        </p:spPr>
        <p:txBody>
          <a:bodyPr lIns="91439" tIns="45719" rIns="91439" bIns="45719" anchor="t">
            <a:noAutofit/>
          </a:bodyPr>
          <a:lstStyle/>
          <a:p>
            <a:endParaRPr/>
          </a:p>
        </p:txBody>
      </p:sp>
      <p:sp>
        <p:nvSpPr>
          <p:cNvPr id="103" name="Shape 103"/>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
        <p:cNvGrpSpPr/>
        <p:nvPr/>
      </p:nvGrpSpPr>
      <p:grpSpPr>
        <a:xfrm>
          <a:off x="0" y="0"/>
          <a:ext cx="0" cy="0"/>
          <a:chOff x="0" y="0"/>
          <a:chExt cx="0" cy="0"/>
        </a:xfrm>
      </p:grpSpPr>
      <p:sp>
        <p:nvSpPr>
          <p:cNvPr id="11" name="Shape 11"/>
          <p:cNvSpPr>
            <a:spLocks noGrp="1"/>
          </p:cNvSpPr>
          <p:nvPr>
            <p:ph type="title"/>
          </p:nvPr>
        </p:nvSpPr>
        <p:spPr>
          <a:xfrm>
            <a:off x="1270000" y="1638300"/>
            <a:ext cx="10464800" cy="3302000"/>
          </a:xfrm>
          <a:prstGeom prst="rect">
            <a:avLst/>
          </a:prstGeom>
        </p:spPr>
        <p:txBody>
          <a:bodyPr anchor="b"/>
          <a:lstStyle/>
          <a:p>
            <a:r>
              <a:t>Title Text</a:t>
            </a:r>
          </a:p>
        </p:txBody>
      </p:sp>
      <p:sp>
        <p:nvSpPr>
          <p:cNvPr id="12" name="Shape 12"/>
          <p:cNvSpPr>
            <a:spLocks noGrp="1"/>
          </p:cNvSpPr>
          <p:nvPr>
            <p:ph type="body" sz="quarter" idx="1"/>
          </p:nvPr>
        </p:nvSpPr>
        <p:spPr>
          <a:xfrm>
            <a:off x="1270000" y="5029200"/>
            <a:ext cx="10464800" cy="11303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r>
              <a:t>Body Level One</a:t>
            </a:r>
          </a:p>
          <a:p>
            <a:pPr lvl="1"/>
            <a:r>
              <a:t>Body Level Two</a:t>
            </a:r>
          </a:p>
          <a:p>
            <a:pPr lvl="2"/>
            <a:r>
              <a:t>Body Level Three</a:t>
            </a:r>
          </a:p>
          <a:p>
            <a:pPr lvl="3"/>
            <a:r>
              <a:t>Body Level Four</a:t>
            </a:r>
          </a:p>
          <a:p>
            <a:pPr lvl="4"/>
            <a:r>
              <a:t>Body Level Five</a:t>
            </a:r>
          </a:p>
        </p:txBody>
      </p:sp>
      <p:sp>
        <p:nvSpPr>
          <p:cNvPr id="13" name="Shape 13"/>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068404004"/>
      </p:ext>
    </p:extLst>
  </p:cSld>
  <p:clrMapOvr>
    <a:masterClrMapping/>
  </p:clrMapOvr>
  <p:transition xmlns:p14="http://schemas.microsoft.com/office/powerpoint/2010/mai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6" name="Shape 56"/>
          <p:cNvSpPr>
            <a:spLocks noGrp="1"/>
          </p:cNvSpPr>
          <p:nvPr>
            <p:ph type="title"/>
          </p:nvPr>
        </p:nvSpPr>
        <p:spPr>
          <a:prstGeom prst="rect">
            <a:avLst/>
          </a:prstGeom>
        </p:spPr>
        <p:txBody>
          <a:bodyPr/>
          <a:lstStyle/>
          <a:p>
            <a:r>
              <a:t>Title Text</a:t>
            </a:r>
          </a:p>
        </p:txBody>
      </p:sp>
      <p:sp>
        <p:nvSpPr>
          <p:cNvPr id="57" name="Shape 57"/>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58" name="Shape 58"/>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025151538"/>
      </p:ext>
    </p:extLst>
  </p:cSld>
  <p:clrMapOvr>
    <a:masterClrMapping/>
  </p:clrMapOvr>
  <p:transition xmlns:p14="http://schemas.microsoft.com/office/powerpoint/2010/main" spd="med"/>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952500" y="254000"/>
            <a:ext cx="11099800" cy="2159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a:bodyPr>
          <a:lstStyle/>
          <a:p>
            <a:r>
              <a:t>Title Text</a:t>
            </a:r>
          </a:p>
        </p:txBody>
      </p:sp>
      <p:sp>
        <p:nvSpPr>
          <p:cNvPr id="3" name="Shape 3"/>
          <p:cNvSpPr>
            <a:spLocks noGrp="1"/>
          </p:cNvSpPr>
          <p:nvPr>
            <p:ph type="body" idx="1"/>
          </p:nvPr>
        </p:nvSpPr>
        <p:spPr>
          <a:xfrm>
            <a:off x="952500" y="2590800"/>
            <a:ext cx="11099800" cy="62865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sp>
        <p:nvSpPr>
          <p:cNvPr id="4" name="Shape 4"/>
          <p:cNvSpPr>
            <a:spLocks noGrp="1"/>
          </p:cNvSpPr>
          <p:nvPr>
            <p:ph type="sldNum" sz="quarter" idx="2"/>
          </p:nvPr>
        </p:nvSpPr>
        <p:spPr>
          <a:xfrm>
            <a:off x="6311798" y="9258300"/>
            <a:ext cx="368504" cy="381000"/>
          </a:xfrm>
          <a:prstGeom prst="rect">
            <a:avLst/>
          </a:prstGeom>
          <a:ln w="12700">
            <a:miter lim="400000"/>
          </a:ln>
        </p:spPr>
        <p:txBody>
          <a:bodyPr wrap="none" lIns="50800" tIns="50800" rIns="50800" bIns="50800">
            <a:spAutoFit/>
          </a:bodyPr>
          <a:lstStyle>
            <a:lvl1pPr>
              <a:defRPr sz="1800"/>
            </a:lvl1pPr>
          </a:lstStyle>
          <a:p>
            <a:fld id="{86CB4B4D-7CA3-9044-876B-883B54F8677D}" type="slidenum">
              <a:t>‹#›</a:t>
            </a:fld>
            <a:endParaRPr/>
          </a:p>
        </p:txBody>
      </p:sp>
    </p:spTree>
  </p:cSld>
  <p:clrMap bg1="dk1" tx1="lt1" bg2="dk2" tx2="lt2" accent1="accent1" accent2="accent2" accent3="accent3" accent4="accent4" accent5="accent5" accent6="accent6" hlink="hlink" folHlink="folHlink"/>
  <p:sldLayoutIdLst>
    <p:sldLayoutId id="2147483650" r:id="rId1"/>
    <p:sldLayoutId id="2147483652" r:id="rId2"/>
    <p:sldLayoutId id="2147483653" r:id="rId3"/>
    <p:sldLayoutId id="2147483656" r:id="rId4"/>
    <p:sldLayoutId id="2147483657" r:id="rId5"/>
    <p:sldLayoutId id="2147483658" r:id="rId6"/>
    <p:sldLayoutId id="2147483659" r:id="rId7"/>
    <p:sldLayoutId id="2147483660" r:id="rId8"/>
    <p:sldLayoutId id="2147483661" r:id="rId9"/>
    <p:sldLayoutId id="2147483662" r:id="rId10"/>
  </p:sldLayoutIdLst>
  <p:transition xmlns:p14="http://schemas.microsoft.com/office/powerpoint/2010/main" spd="med"/>
  <p:txStyles>
    <p:titleStyle>
      <a:lvl1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9pPr>
    </p:titleStyle>
    <p:bodyStyle>
      <a:lvl1pPr marL="444500" marR="0" indent="-444500" algn="l" defTabSz="584200" rtl="0" latinLnBrk="0">
        <a:lnSpc>
          <a:spcPct val="100000"/>
        </a:lnSpc>
        <a:spcBef>
          <a:spcPts val="4200"/>
        </a:spcBef>
        <a:spcAft>
          <a:spcPts val="0"/>
        </a:spcAft>
        <a:buClrTx/>
        <a:buSzPct val="75000"/>
        <a:buFontTx/>
        <a:buChar char="•"/>
        <a:tabLst/>
        <a:defRPr sz="3800" b="0" i="0" u="none" strike="noStrike" cap="none" spc="0" baseline="0">
          <a:ln>
            <a:noFill/>
          </a:ln>
          <a:solidFill>
            <a:srgbClr val="FFFFFF"/>
          </a:solidFill>
          <a:uFillTx/>
          <a:latin typeface="+mn-lt"/>
          <a:ea typeface="+mn-ea"/>
          <a:cs typeface="+mn-cs"/>
          <a:sym typeface="Helvetica Light"/>
        </a:defRPr>
      </a:lvl1pPr>
      <a:lvl2pPr marL="889000" marR="0" indent="-444500" algn="l" defTabSz="584200" rtl="0" latinLnBrk="0">
        <a:lnSpc>
          <a:spcPct val="100000"/>
        </a:lnSpc>
        <a:spcBef>
          <a:spcPts val="4200"/>
        </a:spcBef>
        <a:spcAft>
          <a:spcPts val="0"/>
        </a:spcAft>
        <a:buClrTx/>
        <a:buSzPct val="75000"/>
        <a:buFontTx/>
        <a:buChar char="•"/>
        <a:tabLst/>
        <a:defRPr sz="3800" b="0" i="0" u="none" strike="noStrike" cap="none" spc="0" baseline="0">
          <a:ln>
            <a:noFill/>
          </a:ln>
          <a:solidFill>
            <a:srgbClr val="FFFFFF"/>
          </a:solidFill>
          <a:uFillTx/>
          <a:latin typeface="+mn-lt"/>
          <a:ea typeface="+mn-ea"/>
          <a:cs typeface="+mn-cs"/>
          <a:sym typeface="Helvetica Light"/>
        </a:defRPr>
      </a:lvl2pPr>
      <a:lvl3pPr marL="1333500" marR="0" indent="-444500" algn="l" defTabSz="584200" rtl="0" latinLnBrk="0">
        <a:lnSpc>
          <a:spcPct val="100000"/>
        </a:lnSpc>
        <a:spcBef>
          <a:spcPts val="4200"/>
        </a:spcBef>
        <a:spcAft>
          <a:spcPts val="0"/>
        </a:spcAft>
        <a:buClrTx/>
        <a:buSzPct val="75000"/>
        <a:buFontTx/>
        <a:buChar char="•"/>
        <a:tabLst/>
        <a:defRPr sz="3800" b="0" i="0" u="none" strike="noStrike" cap="none" spc="0" baseline="0">
          <a:ln>
            <a:noFill/>
          </a:ln>
          <a:solidFill>
            <a:srgbClr val="FFFFFF"/>
          </a:solidFill>
          <a:uFillTx/>
          <a:latin typeface="+mn-lt"/>
          <a:ea typeface="+mn-ea"/>
          <a:cs typeface="+mn-cs"/>
          <a:sym typeface="Helvetica Light"/>
        </a:defRPr>
      </a:lvl3pPr>
      <a:lvl4pPr marL="1778000" marR="0" indent="-444500" algn="l" defTabSz="584200" rtl="0" latinLnBrk="0">
        <a:lnSpc>
          <a:spcPct val="100000"/>
        </a:lnSpc>
        <a:spcBef>
          <a:spcPts val="4200"/>
        </a:spcBef>
        <a:spcAft>
          <a:spcPts val="0"/>
        </a:spcAft>
        <a:buClrTx/>
        <a:buSzPct val="75000"/>
        <a:buFontTx/>
        <a:buChar char="•"/>
        <a:tabLst/>
        <a:defRPr sz="3800" b="0" i="0" u="none" strike="noStrike" cap="none" spc="0" baseline="0">
          <a:ln>
            <a:noFill/>
          </a:ln>
          <a:solidFill>
            <a:srgbClr val="FFFFFF"/>
          </a:solidFill>
          <a:uFillTx/>
          <a:latin typeface="+mn-lt"/>
          <a:ea typeface="+mn-ea"/>
          <a:cs typeface="+mn-cs"/>
          <a:sym typeface="Helvetica Light"/>
        </a:defRPr>
      </a:lvl4pPr>
      <a:lvl5pPr marL="2222500" marR="0" indent="-444500" algn="l" defTabSz="584200" rtl="0" latinLnBrk="0">
        <a:lnSpc>
          <a:spcPct val="100000"/>
        </a:lnSpc>
        <a:spcBef>
          <a:spcPts val="4200"/>
        </a:spcBef>
        <a:spcAft>
          <a:spcPts val="0"/>
        </a:spcAft>
        <a:buClrTx/>
        <a:buSzPct val="75000"/>
        <a:buFontTx/>
        <a:buChar char="•"/>
        <a:tabLst/>
        <a:defRPr sz="3800" b="0" i="0" u="none" strike="noStrike" cap="none" spc="0" baseline="0">
          <a:ln>
            <a:noFill/>
          </a:ln>
          <a:solidFill>
            <a:srgbClr val="FFFFFF"/>
          </a:solidFill>
          <a:uFillTx/>
          <a:latin typeface="+mn-lt"/>
          <a:ea typeface="+mn-ea"/>
          <a:cs typeface="+mn-cs"/>
          <a:sym typeface="Helvetica Light"/>
        </a:defRPr>
      </a:lvl5pPr>
      <a:lvl6pPr marL="2667000" marR="0" indent="-444500" algn="l" defTabSz="584200" rtl="0" latinLnBrk="0">
        <a:lnSpc>
          <a:spcPct val="100000"/>
        </a:lnSpc>
        <a:spcBef>
          <a:spcPts val="4200"/>
        </a:spcBef>
        <a:spcAft>
          <a:spcPts val="0"/>
        </a:spcAft>
        <a:buClrTx/>
        <a:buSzPct val="75000"/>
        <a:buFontTx/>
        <a:buChar char="•"/>
        <a:tabLst/>
        <a:defRPr sz="3800" b="0" i="0" u="none" strike="noStrike" cap="none" spc="0" baseline="0">
          <a:ln>
            <a:noFill/>
          </a:ln>
          <a:solidFill>
            <a:srgbClr val="FFFFFF"/>
          </a:solidFill>
          <a:uFillTx/>
          <a:latin typeface="+mn-lt"/>
          <a:ea typeface="+mn-ea"/>
          <a:cs typeface="+mn-cs"/>
          <a:sym typeface="Helvetica Light"/>
        </a:defRPr>
      </a:lvl6pPr>
      <a:lvl7pPr marL="3111500" marR="0" indent="-444500" algn="l" defTabSz="584200" rtl="0" latinLnBrk="0">
        <a:lnSpc>
          <a:spcPct val="100000"/>
        </a:lnSpc>
        <a:spcBef>
          <a:spcPts val="4200"/>
        </a:spcBef>
        <a:spcAft>
          <a:spcPts val="0"/>
        </a:spcAft>
        <a:buClrTx/>
        <a:buSzPct val="75000"/>
        <a:buFontTx/>
        <a:buChar char="•"/>
        <a:tabLst/>
        <a:defRPr sz="3800" b="0" i="0" u="none" strike="noStrike" cap="none" spc="0" baseline="0">
          <a:ln>
            <a:noFill/>
          </a:ln>
          <a:solidFill>
            <a:srgbClr val="FFFFFF"/>
          </a:solidFill>
          <a:uFillTx/>
          <a:latin typeface="+mn-lt"/>
          <a:ea typeface="+mn-ea"/>
          <a:cs typeface="+mn-cs"/>
          <a:sym typeface="Helvetica Light"/>
        </a:defRPr>
      </a:lvl7pPr>
      <a:lvl8pPr marL="3556000" marR="0" indent="-444500" algn="l" defTabSz="584200" rtl="0" latinLnBrk="0">
        <a:lnSpc>
          <a:spcPct val="100000"/>
        </a:lnSpc>
        <a:spcBef>
          <a:spcPts val="4200"/>
        </a:spcBef>
        <a:spcAft>
          <a:spcPts val="0"/>
        </a:spcAft>
        <a:buClrTx/>
        <a:buSzPct val="75000"/>
        <a:buFontTx/>
        <a:buChar char="•"/>
        <a:tabLst/>
        <a:defRPr sz="3800" b="0" i="0" u="none" strike="noStrike" cap="none" spc="0" baseline="0">
          <a:ln>
            <a:noFill/>
          </a:ln>
          <a:solidFill>
            <a:srgbClr val="FFFFFF"/>
          </a:solidFill>
          <a:uFillTx/>
          <a:latin typeface="+mn-lt"/>
          <a:ea typeface="+mn-ea"/>
          <a:cs typeface="+mn-cs"/>
          <a:sym typeface="Helvetica Light"/>
        </a:defRPr>
      </a:lvl8pPr>
      <a:lvl9pPr marL="4000500" marR="0" indent="-444500" algn="l" defTabSz="584200" rtl="0" latinLnBrk="0">
        <a:lnSpc>
          <a:spcPct val="100000"/>
        </a:lnSpc>
        <a:spcBef>
          <a:spcPts val="4200"/>
        </a:spcBef>
        <a:spcAft>
          <a:spcPts val="0"/>
        </a:spcAft>
        <a:buClrTx/>
        <a:buSzPct val="75000"/>
        <a:buFontTx/>
        <a:buChar char="•"/>
        <a:tabLst/>
        <a:defRPr sz="3800" b="0" i="0" u="none" strike="noStrike" cap="none" spc="0" baseline="0">
          <a:ln>
            <a:noFill/>
          </a:ln>
          <a:solidFill>
            <a:srgbClr val="FFFFFF"/>
          </a:solidFill>
          <a:uFillTx/>
          <a:latin typeface="+mn-lt"/>
          <a:ea typeface="+mn-ea"/>
          <a:cs typeface="+mn-cs"/>
          <a:sym typeface="Helvetica Light"/>
        </a:defRPr>
      </a:lvl9pPr>
    </p:bodyStyle>
    <p:otherStyle>
      <a:lvl1pPr marL="0" marR="0" indent="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1.png"/><Relationship Id="rId1" Type="http://schemas.openxmlformats.org/officeDocument/2006/relationships/slideLayout" Target="../slideLayouts/slideLayout9.xml"/><Relationship Id="rId2" Type="http://schemas.openxmlformats.org/officeDocument/2006/relationships/notesSlide" Target="../notesSlides/notesSlide4.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1.png"/><Relationship Id="rId1" Type="http://schemas.openxmlformats.org/officeDocument/2006/relationships/slideLayout" Target="../slideLayouts/slideLayout9.xml"/><Relationship Id="rId2" Type="http://schemas.openxmlformats.org/officeDocument/2006/relationships/notesSlide" Target="../notesSlides/notesSlide5.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1.png"/><Relationship Id="rId1" Type="http://schemas.openxmlformats.org/officeDocument/2006/relationships/slideLayout" Target="../slideLayouts/slideLayout9.xml"/><Relationship Id="rId2" Type="http://schemas.openxmlformats.org/officeDocument/2006/relationships/notesSlide" Target="../notesSlides/notesSlide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xml"/><Relationship Id="rId3" Type="http://schemas.openxmlformats.org/officeDocument/2006/relationships/image" Target="../media/image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 Id="rId3" Type="http://schemas.openxmlformats.org/officeDocument/2006/relationships/image" Target="../media/image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xml"/><Relationship Id="rId3" Type="http://schemas.openxmlformats.org/officeDocument/2006/relationships/image" Target="../media/image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2.xml"/><Relationship Id="rId3"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pn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9.xml"/><Relationship Id="rId4" Type="http://schemas.openxmlformats.org/officeDocument/2006/relationships/image" Target="../media/image7.png"/><Relationship Id="rId5" Type="http://schemas.openxmlformats.org/officeDocument/2006/relationships/image" Target="../media/image1.png"/><Relationship Id="rId1" Type="http://schemas.microsoft.com/office/2007/relationships/media" Target="../media/media1.mp4"/><Relationship Id="rId2" Type="http://schemas.openxmlformats.org/officeDocument/2006/relationships/video" Target="../media/media1.mp4"/></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3.xml"/><Relationship Id="rId3" Type="http://schemas.openxmlformats.org/officeDocument/2006/relationships/image" Target="../media/image1.png"/></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comments" Target="../comments/comment1.xml"/><Relationship Id="rId1" Type="http://schemas.openxmlformats.org/officeDocument/2006/relationships/slideLayout" Target="../slideLayouts/slideLayout9.xml"/><Relationship Id="rId2" Type="http://schemas.openxmlformats.org/officeDocument/2006/relationships/hyperlink" Target="http://earsketch.gatech.edu/category/learning/anatomy-of-an-earsketch-project/what-is-programming"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hyperlink" Target="http://udacity.github.io/js-basics/static-home/index.html" TargetMode="External"/><Relationship Id="rId3" Type="http://schemas.openxmlformats.org/officeDocument/2006/relationships/image" Target="../media/image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4.xml"/><Relationship Id="rId3" Type="http://schemas.openxmlformats.org/officeDocument/2006/relationships/image" Target="../media/image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jpg"/><Relationship Id="rId3"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jpg"/><Relationship Id="rId3"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Shape 119"/>
          <p:cNvSpPr>
            <a:spLocks noGrp="1"/>
          </p:cNvSpPr>
          <p:nvPr>
            <p:ph type="ctrTitle"/>
          </p:nvPr>
        </p:nvSpPr>
        <p:spPr>
          <a:prstGeom prst="rect">
            <a:avLst/>
          </a:prstGeom>
        </p:spPr>
        <p:txBody>
          <a:bodyPr/>
          <a:lstStyle/>
          <a:p>
            <a:r>
              <a:rPr dirty="0"/>
              <a:t>Day 1 (MM/DD/YYYY)</a:t>
            </a:r>
          </a:p>
        </p:txBody>
      </p:sp>
      <p:sp>
        <p:nvSpPr>
          <p:cNvPr id="120" name="Shape 120"/>
          <p:cNvSpPr>
            <a:spLocks noGrp="1"/>
          </p:cNvSpPr>
          <p:nvPr>
            <p:ph type="subTitle" sz="quarter" idx="1"/>
          </p:nvPr>
        </p:nvSpPr>
        <p:spPr>
          <a:prstGeom prst="rect">
            <a:avLst/>
          </a:prstGeom>
        </p:spPr>
        <p:txBody>
          <a:bodyPr/>
          <a:lstStyle/>
          <a:p>
            <a:r>
              <a:rPr lang="en-US" dirty="0" smtClean="0"/>
              <a:t>D-Code</a:t>
            </a:r>
            <a:endParaRPr dirty="0"/>
          </a:p>
        </p:txBody>
      </p:sp>
      <p:sp>
        <p:nvSpPr>
          <p:cNvPr id="2" name="PB"/>
          <p:cNvSpPr/>
          <p:nvPr/>
        </p:nvSpPr>
        <p:spPr>
          <a:xfrm>
            <a:off x="0" y="9601200"/>
            <a:ext cx="295564" cy="152400"/>
          </a:xfrm>
          <a:prstGeom prst="rect">
            <a:avLst/>
          </a:prstGeom>
          <a:blipFill rotWithShape="1">
            <a:blip r:embed="rId2"/>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6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3701481665"/>
      </p:ext>
    </p:extLst>
  </p:cSld>
  <p:clrMapOvr>
    <a:masterClrMapping/>
  </p:clrMapOvr>
  <p:transition xmlns:p14="http://schemas.microsoft.com/office/powerpoint/2010/mai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 name="Shape 150"/>
          <p:cNvSpPr>
            <a:spLocks noGrp="1"/>
          </p:cNvSpPr>
          <p:nvPr>
            <p:ph type="title"/>
          </p:nvPr>
        </p:nvSpPr>
        <p:spPr>
          <a:xfrm>
            <a:off x="1457037" y="4051476"/>
            <a:ext cx="10090727" cy="2159000"/>
          </a:xfrm>
          <a:prstGeom prst="rect">
            <a:avLst/>
          </a:prstGeom>
        </p:spPr>
        <p:txBody>
          <a:bodyPr>
            <a:normAutofit fontScale="90000"/>
          </a:bodyPr>
          <a:lstStyle/>
          <a:p>
            <a:r>
              <a:rPr lang="en-US" dirty="0" smtClean="0"/>
              <a:t>It’s like a contract… but collaborative</a:t>
            </a:r>
            <a:endParaRPr dirty="0"/>
          </a:p>
        </p:txBody>
      </p:sp>
      <p:sp>
        <p:nvSpPr>
          <p:cNvPr id="2" name="PB"/>
          <p:cNvSpPr/>
          <p:nvPr/>
        </p:nvSpPr>
        <p:spPr>
          <a:xfrm>
            <a:off x="0" y="9601200"/>
            <a:ext cx="8571346" cy="152400"/>
          </a:xfrm>
          <a:prstGeom prst="rect">
            <a:avLst/>
          </a:prstGeom>
          <a:blipFill rotWithShape="1">
            <a:blip r:embed="rId3"/>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6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179136045"/>
      </p:ext>
    </p:extLst>
  </p:cSld>
  <p:clrMapOvr>
    <a:masterClrMapping/>
  </p:clrMapOvr>
  <p:transition xmlns:p14="http://schemas.microsoft.com/office/powerpoint/2010/main" spd="slow"/>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2500" y="254000"/>
            <a:ext cx="11099800" cy="691397"/>
          </a:xfrm>
        </p:spPr>
        <p:txBody>
          <a:bodyPr>
            <a:normAutofit fontScale="90000"/>
          </a:bodyPr>
          <a:lstStyle/>
          <a:p>
            <a:r>
              <a:rPr lang="en-US" sz="4500" dirty="0" smtClean="0"/>
              <a:t>Sample Team Agreement</a:t>
            </a:r>
            <a:endParaRPr lang="en-US" sz="4500" dirty="0"/>
          </a:p>
        </p:txBody>
      </p:sp>
      <p:sp>
        <p:nvSpPr>
          <p:cNvPr id="3" name="Text Placeholder 2"/>
          <p:cNvSpPr>
            <a:spLocks noGrp="1"/>
          </p:cNvSpPr>
          <p:nvPr>
            <p:ph type="body" idx="1"/>
          </p:nvPr>
        </p:nvSpPr>
        <p:spPr>
          <a:xfrm>
            <a:off x="952500" y="945397"/>
            <a:ext cx="11099800" cy="7931903"/>
          </a:xfrm>
        </p:spPr>
        <p:txBody>
          <a:bodyPr/>
          <a:lstStyle/>
          <a:p>
            <a:endParaRPr lang="en-US" dirty="0"/>
          </a:p>
        </p:txBody>
      </p:sp>
      <p:pic>
        <p:nvPicPr>
          <p:cNvPr id="5" name="Picture 4"/>
          <p:cNvPicPr>
            <a:picLocks noChangeAspect="1"/>
          </p:cNvPicPr>
          <p:nvPr/>
        </p:nvPicPr>
        <p:blipFill>
          <a:blip r:embed="rId3"/>
          <a:stretch>
            <a:fillRect/>
          </a:stretch>
        </p:blipFill>
        <p:spPr>
          <a:xfrm>
            <a:off x="544282" y="3455665"/>
            <a:ext cx="11752449" cy="2369445"/>
          </a:xfrm>
          <a:prstGeom prst="rect">
            <a:avLst/>
          </a:prstGeom>
          <a:effectLst>
            <a:glow rad="101600">
              <a:schemeClr val="accent5">
                <a:lumMod val="40000"/>
                <a:lumOff val="60000"/>
                <a:alpha val="75000"/>
              </a:schemeClr>
            </a:glow>
          </a:effectLst>
        </p:spPr>
      </p:pic>
      <p:sp>
        <p:nvSpPr>
          <p:cNvPr id="4" name="PB"/>
          <p:cNvSpPr/>
          <p:nvPr/>
        </p:nvSpPr>
        <p:spPr>
          <a:xfrm>
            <a:off x="0" y="9601200"/>
            <a:ext cx="8866909" cy="152400"/>
          </a:xfrm>
          <a:prstGeom prst="rect">
            <a:avLst/>
          </a:prstGeom>
          <a:blipFill rotWithShape="1">
            <a:blip r:embed="rId4"/>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6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987510488"/>
      </p:ext>
    </p:extLst>
  </p:cSld>
  <p:clrMapOvr>
    <a:masterClrMapping/>
  </p:clrMapOvr>
  <p:transition xmlns:p14="http://schemas.microsoft.com/office/powerpoint/2010/mai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2500" y="254000"/>
            <a:ext cx="11099800" cy="691397"/>
          </a:xfrm>
        </p:spPr>
        <p:txBody>
          <a:bodyPr>
            <a:normAutofit fontScale="90000"/>
          </a:bodyPr>
          <a:lstStyle/>
          <a:p>
            <a:r>
              <a:rPr lang="en-US" sz="4500" dirty="0" smtClean="0"/>
              <a:t>Sample Team Agreement</a:t>
            </a:r>
            <a:endParaRPr lang="en-US" sz="4500" dirty="0"/>
          </a:p>
        </p:txBody>
      </p:sp>
      <p:pic>
        <p:nvPicPr>
          <p:cNvPr id="4" name="Picture 3"/>
          <p:cNvPicPr>
            <a:picLocks noChangeAspect="1"/>
          </p:cNvPicPr>
          <p:nvPr/>
        </p:nvPicPr>
        <p:blipFill>
          <a:blip r:embed="rId3"/>
          <a:stretch>
            <a:fillRect/>
          </a:stretch>
        </p:blipFill>
        <p:spPr>
          <a:xfrm>
            <a:off x="334254" y="3628308"/>
            <a:ext cx="12193691" cy="2627096"/>
          </a:xfrm>
          <a:prstGeom prst="rect">
            <a:avLst/>
          </a:prstGeom>
          <a:effectLst>
            <a:glow rad="101600">
              <a:schemeClr val="accent3">
                <a:lumMod val="60000"/>
                <a:lumOff val="40000"/>
                <a:alpha val="75000"/>
              </a:schemeClr>
            </a:glow>
          </a:effectLst>
        </p:spPr>
      </p:pic>
      <p:sp>
        <p:nvSpPr>
          <p:cNvPr id="6" name="PB"/>
          <p:cNvSpPr/>
          <p:nvPr/>
        </p:nvSpPr>
        <p:spPr>
          <a:xfrm>
            <a:off x="0" y="9601200"/>
            <a:ext cx="9162473" cy="152400"/>
          </a:xfrm>
          <a:prstGeom prst="rect">
            <a:avLst/>
          </a:prstGeom>
          <a:blipFill rotWithShape="1">
            <a:blip r:embed="rId4"/>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6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3395706774"/>
      </p:ext>
    </p:extLst>
  </p:cSld>
  <p:clrMapOvr>
    <a:masterClrMapping/>
  </p:clrMapOvr>
  <p:transition xmlns:p14="http://schemas.microsoft.com/office/powerpoint/2010/mai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2500" y="254000"/>
            <a:ext cx="11099800" cy="691397"/>
          </a:xfrm>
        </p:spPr>
        <p:txBody>
          <a:bodyPr>
            <a:normAutofit fontScale="90000"/>
          </a:bodyPr>
          <a:lstStyle/>
          <a:p>
            <a:r>
              <a:rPr lang="en-US" sz="4500" dirty="0" smtClean="0"/>
              <a:t>Sample Team Agreement</a:t>
            </a:r>
            <a:endParaRPr lang="en-US" sz="4500" dirty="0"/>
          </a:p>
        </p:txBody>
      </p:sp>
      <p:pic>
        <p:nvPicPr>
          <p:cNvPr id="8" name="Picture 7"/>
          <p:cNvPicPr>
            <a:picLocks noChangeAspect="1"/>
          </p:cNvPicPr>
          <p:nvPr/>
        </p:nvPicPr>
        <p:blipFill>
          <a:blip r:embed="rId3"/>
          <a:stretch>
            <a:fillRect/>
          </a:stretch>
        </p:blipFill>
        <p:spPr>
          <a:xfrm>
            <a:off x="549329" y="2970850"/>
            <a:ext cx="11893768" cy="4043881"/>
          </a:xfrm>
          <a:prstGeom prst="rect">
            <a:avLst/>
          </a:prstGeom>
          <a:effectLst>
            <a:glow rad="101600">
              <a:schemeClr val="accent2">
                <a:lumMod val="60000"/>
                <a:lumOff val="40000"/>
                <a:alpha val="75000"/>
              </a:schemeClr>
            </a:glow>
          </a:effectLst>
        </p:spPr>
      </p:pic>
      <p:sp>
        <p:nvSpPr>
          <p:cNvPr id="9" name="PB"/>
          <p:cNvSpPr/>
          <p:nvPr/>
        </p:nvSpPr>
        <p:spPr>
          <a:xfrm>
            <a:off x="0" y="9601200"/>
            <a:ext cx="9458037" cy="152400"/>
          </a:xfrm>
          <a:prstGeom prst="rect">
            <a:avLst/>
          </a:prstGeom>
          <a:blipFill rotWithShape="1">
            <a:blip r:embed="rId4"/>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6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1139795220"/>
      </p:ext>
    </p:extLst>
  </p:cSld>
  <p:clrMapOvr>
    <a:masterClrMapping/>
  </p:clrMapOvr>
  <p:transition xmlns:p14="http://schemas.microsoft.com/office/powerpoint/2010/mai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6000" dirty="0" smtClean="0"/>
              <a:t>D-Code </a:t>
            </a:r>
            <a:r>
              <a:rPr lang="en-US" sz="5400" dirty="0" smtClean="0"/>
              <a:t/>
            </a:r>
            <a:br>
              <a:rPr lang="en-US" sz="5400" dirty="0" smtClean="0"/>
            </a:br>
            <a:r>
              <a:rPr lang="en-US" sz="4800" dirty="0" smtClean="0"/>
              <a:t>Team Agreement</a:t>
            </a:r>
            <a:endParaRPr lang="en-US" sz="4800" dirty="0"/>
          </a:p>
        </p:txBody>
      </p:sp>
      <p:sp>
        <p:nvSpPr>
          <p:cNvPr id="3" name="Text Placeholder 2"/>
          <p:cNvSpPr>
            <a:spLocks noGrp="1"/>
          </p:cNvSpPr>
          <p:nvPr>
            <p:ph type="body" idx="1"/>
          </p:nvPr>
        </p:nvSpPr>
        <p:spPr/>
        <p:txBody>
          <a:bodyPr anchor="t">
            <a:normAutofit lnSpcReduction="10000"/>
          </a:bodyPr>
          <a:lstStyle/>
          <a:p>
            <a:pPr marL="0" indent="0">
              <a:buNone/>
            </a:pPr>
            <a:r>
              <a:rPr lang="en-US" dirty="0" smtClean="0"/>
              <a:t>Some things to keep in mind while we’re crafting our agreement:</a:t>
            </a:r>
          </a:p>
          <a:p>
            <a:r>
              <a:rPr lang="en-US" dirty="0" smtClean="0"/>
              <a:t>Working Agreements are social contracts that outline how we will work as a team.</a:t>
            </a:r>
          </a:p>
          <a:p>
            <a:r>
              <a:rPr lang="en-US" dirty="0" smtClean="0"/>
              <a:t>While every single team member is vital to the whole, we succeed or fail as a unit.</a:t>
            </a:r>
          </a:p>
          <a:p>
            <a:r>
              <a:rPr lang="en-US" dirty="0" smtClean="0"/>
              <a:t>Give your opinions respectfully and receive other’s with equal respect.</a:t>
            </a:r>
            <a:endParaRPr lang="en-US" dirty="0"/>
          </a:p>
        </p:txBody>
      </p:sp>
      <p:sp>
        <p:nvSpPr>
          <p:cNvPr id="4" name="PB"/>
          <p:cNvSpPr/>
          <p:nvPr/>
        </p:nvSpPr>
        <p:spPr>
          <a:xfrm>
            <a:off x="0" y="9601200"/>
            <a:ext cx="9753600" cy="152400"/>
          </a:xfrm>
          <a:prstGeom prst="rect">
            <a:avLst/>
          </a:prstGeom>
          <a:blipFill rotWithShape="1">
            <a:blip r:embed="rId3"/>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6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969673503"/>
      </p:ext>
    </p:extLst>
  </p:cSld>
  <p:clrMapOvr>
    <a:masterClrMapping/>
  </p:clrMapOvr>
  <p:transition xmlns:p14="http://schemas.microsoft.com/office/powerpoint/2010/mai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 name="Shape 152"/>
          <p:cNvSpPr>
            <a:spLocks noGrp="1"/>
          </p:cNvSpPr>
          <p:nvPr>
            <p:ph type="title"/>
          </p:nvPr>
        </p:nvSpPr>
        <p:spPr>
          <a:prstGeom prst="rect">
            <a:avLst/>
          </a:prstGeom>
        </p:spPr>
        <p:txBody>
          <a:bodyPr/>
          <a:lstStyle/>
          <a:p>
            <a:r>
              <a:rPr lang="en-US" dirty="0" smtClean="0"/>
              <a:t>The </a:t>
            </a:r>
            <a:r>
              <a:rPr lang="en-US" dirty="0" smtClean="0"/>
              <a:t>Consequences</a:t>
            </a:r>
            <a:endParaRPr dirty="0"/>
          </a:p>
        </p:txBody>
      </p:sp>
      <p:sp>
        <p:nvSpPr>
          <p:cNvPr id="153" name="Shape 153"/>
          <p:cNvSpPr>
            <a:spLocks noGrp="1"/>
          </p:cNvSpPr>
          <p:nvPr>
            <p:ph type="body" idx="1"/>
          </p:nvPr>
        </p:nvSpPr>
        <p:spPr>
          <a:prstGeom prst="rect">
            <a:avLst/>
          </a:prstGeom>
        </p:spPr>
        <p:txBody>
          <a:bodyPr>
            <a:normAutofit/>
          </a:bodyPr>
          <a:lstStyle/>
          <a:p>
            <a:pPr marL="404495" indent="-404495" defTabSz="531622">
              <a:spcBef>
                <a:spcPts val="3800"/>
              </a:spcBef>
              <a:defRPr sz="3458"/>
            </a:pPr>
            <a:r>
              <a:rPr lang="en-US" dirty="0" smtClean="0"/>
              <a:t>Since we all agree on this, breaking the team agreement will result in a reminder the first time. Continuing the behavior will lead to a final warning.</a:t>
            </a:r>
            <a:endParaRPr lang="en-US" dirty="0" smtClean="0"/>
          </a:p>
          <a:p>
            <a:pPr marL="404495" indent="-404495" defTabSz="531622">
              <a:spcBef>
                <a:spcPts val="3800"/>
              </a:spcBef>
              <a:defRPr sz="3458"/>
            </a:pPr>
            <a:r>
              <a:rPr lang="en-US" dirty="0" smtClean="0"/>
              <a:t>Because this behavior leads to a poorly-functioning team, a team member who continues past the final warning will be asked to leave the class.</a:t>
            </a:r>
            <a:endParaRPr lang="en-US" dirty="0" smtClean="0"/>
          </a:p>
          <a:p>
            <a:pPr marL="404495" indent="-404495" defTabSz="531622">
              <a:spcBef>
                <a:spcPts val="3800"/>
              </a:spcBef>
              <a:defRPr sz="3458"/>
            </a:pPr>
            <a:r>
              <a:rPr lang="en-US" dirty="0" smtClean="0"/>
              <a:t>Since we are a team, we want to encourage each other to keep the agreement.</a:t>
            </a:r>
            <a:endParaRPr dirty="0"/>
          </a:p>
        </p:txBody>
      </p:sp>
      <p:sp>
        <p:nvSpPr>
          <p:cNvPr id="2" name="PB"/>
          <p:cNvSpPr/>
          <p:nvPr/>
        </p:nvSpPr>
        <p:spPr>
          <a:xfrm>
            <a:off x="0" y="9601200"/>
            <a:ext cx="4433455" cy="152400"/>
          </a:xfrm>
          <a:prstGeom prst="rect">
            <a:avLst/>
          </a:prstGeom>
          <a:blipFill rotWithShape="1">
            <a:blip r:embed="rId3"/>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6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1041008222"/>
      </p:ext>
    </p:extLst>
  </p:cSld>
  <p:clrMapOvr>
    <a:masterClrMapping/>
  </p:clrMapOvr>
  <p:transition xmlns:p14="http://schemas.microsoft.com/office/powerpoint/2010/main" spd="slow"/>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 name="Shape 152"/>
          <p:cNvSpPr>
            <a:spLocks noGrp="1"/>
          </p:cNvSpPr>
          <p:nvPr>
            <p:ph type="title"/>
          </p:nvPr>
        </p:nvSpPr>
        <p:spPr>
          <a:xfrm>
            <a:off x="952500" y="3516785"/>
            <a:ext cx="11099800" cy="1962728"/>
          </a:xfrm>
          <a:prstGeom prst="rect">
            <a:avLst/>
          </a:prstGeom>
        </p:spPr>
        <p:txBody>
          <a:bodyPr>
            <a:normAutofit/>
          </a:bodyPr>
          <a:lstStyle/>
          <a:p>
            <a:r>
              <a:rPr lang="en-US" dirty="0" smtClean="0"/>
              <a:t>Questions?</a:t>
            </a:r>
            <a:endParaRPr dirty="0"/>
          </a:p>
        </p:txBody>
      </p:sp>
      <p:sp>
        <p:nvSpPr>
          <p:cNvPr id="2" name="PB"/>
          <p:cNvSpPr/>
          <p:nvPr/>
        </p:nvSpPr>
        <p:spPr>
          <a:xfrm>
            <a:off x="0" y="9601200"/>
            <a:ext cx="4729018" cy="152400"/>
          </a:xfrm>
          <a:prstGeom prst="rect">
            <a:avLst/>
          </a:prstGeom>
          <a:blipFill rotWithShape="1">
            <a:blip r:embed="rId3"/>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6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856907850"/>
      </p:ext>
    </p:extLst>
  </p:cSld>
  <p:clrMapOvr>
    <a:masterClrMapping/>
  </p:clrMapOvr>
  <p:transition xmlns:p14="http://schemas.microsoft.com/office/powerpoint/2010/main" spd="slow"/>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Today’s Goals</a:t>
            </a:r>
            <a:endParaRPr lang="en-US" dirty="0"/>
          </a:p>
        </p:txBody>
      </p:sp>
      <p:sp>
        <p:nvSpPr>
          <p:cNvPr id="3" name="Text Placeholder 2"/>
          <p:cNvSpPr>
            <a:spLocks noGrp="1"/>
          </p:cNvSpPr>
          <p:nvPr>
            <p:ph type="body" idx="1"/>
          </p:nvPr>
        </p:nvSpPr>
        <p:spPr/>
        <p:txBody>
          <a:bodyPr anchor="t">
            <a:normAutofit fontScale="85000" lnSpcReduction="20000"/>
          </a:bodyPr>
          <a:lstStyle/>
          <a:p>
            <a:r>
              <a:rPr lang="en-US" strike="sngStrike" dirty="0" smtClean="0"/>
              <a:t>Meet the </a:t>
            </a:r>
            <a:r>
              <a:rPr lang="en-US" strike="sngStrike" dirty="0" smtClean="0"/>
              <a:t>Instructors</a:t>
            </a:r>
          </a:p>
          <a:p>
            <a:r>
              <a:rPr lang="en-US" strike="sngStrike" dirty="0"/>
              <a:t>Craft our team </a:t>
            </a:r>
            <a:r>
              <a:rPr lang="en-US" strike="sngStrike" dirty="0" smtClean="0"/>
              <a:t>agreement</a:t>
            </a:r>
            <a:endParaRPr lang="en-US" strike="sngStrike" dirty="0" smtClean="0"/>
          </a:p>
          <a:p>
            <a:r>
              <a:rPr lang="en-US" dirty="0" smtClean="0"/>
              <a:t>Meet the </a:t>
            </a:r>
            <a:r>
              <a:rPr lang="en-US" dirty="0" smtClean="0"/>
              <a:t>team</a:t>
            </a:r>
            <a:endParaRPr lang="en-US" dirty="0" smtClean="0"/>
          </a:p>
          <a:p>
            <a:r>
              <a:rPr lang="en-US" dirty="0" smtClean="0"/>
              <a:t>Discuss our goals</a:t>
            </a:r>
          </a:p>
          <a:p>
            <a:r>
              <a:rPr lang="en-US" dirty="0" smtClean="0"/>
              <a:t>Discuss our </a:t>
            </a:r>
            <a:r>
              <a:rPr lang="en-US" dirty="0" smtClean="0"/>
              <a:t>workflow</a:t>
            </a:r>
          </a:p>
          <a:p>
            <a:r>
              <a:rPr lang="en-US" dirty="0" smtClean="0"/>
              <a:t>What is programming?</a:t>
            </a:r>
            <a:endParaRPr lang="en-US" dirty="0" smtClean="0"/>
          </a:p>
          <a:p>
            <a:r>
              <a:rPr lang="en-US" dirty="0" smtClean="0"/>
              <a:t>DEV </a:t>
            </a:r>
            <a:r>
              <a:rPr lang="en-US" dirty="0" smtClean="0"/>
              <a:t>TIME!</a:t>
            </a:r>
            <a:endParaRPr lang="en-US" dirty="0"/>
          </a:p>
        </p:txBody>
      </p:sp>
      <p:sp>
        <p:nvSpPr>
          <p:cNvPr id="4" name="PB"/>
          <p:cNvSpPr/>
          <p:nvPr/>
        </p:nvSpPr>
        <p:spPr>
          <a:xfrm>
            <a:off x="0" y="9601200"/>
            <a:ext cx="886691" cy="152400"/>
          </a:xfrm>
          <a:prstGeom prst="rect">
            <a:avLst/>
          </a:prstGeom>
          <a:blipFill rotWithShape="1">
            <a:blip r:embed="rId2"/>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6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3184150676"/>
      </p:ext>
    </p:extLst>
  </p:cSld>
  <p:clrMapOvr>
    <a:masterClrMapping/>
  </p:clrMapOvr>
  <p:transition xmlns:p14="http://schemas.microsoft.com/office/powerpoint/2010/mai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952500" y="254000"/>
            <a:ext cx="11099800" cy="1326828"/>
          </a:xfrm>
        </p:spPr>
        <p:txBody>
          <a:bodyPr>
            <a:normAutofit/>
          </a:bodyPr>
          <a:lstStyle/>
          <a:p>
            <a:r>
              <a:rPr lang="en-US" sz="6000" dirty="0" smtClean="0"/>
              <a:t>Meet the Team</a:t>
            </a:r>
            <a:endParaRPr lang="en-US" sz="6000" dirty="0"/>
          </a:p>
        </p:txBody>
      </p:sp>
      <p:sp>
        <p:nvSpPr>
          <p:cNvPr id="2" name="Text Placeholder 1"/>
          <p:cNvSpPr>
            <a:spLocks noGrp="1"/>
          </p:cNvSpPr>
          <p:nvPr>
            <p:ph type="body" sz="quarter" idx="1"/>
          </p:nvPr>
        </p:nvSpPr>
        <p:spPr>
          <a:xfrm>
            <a:off x="1270000" y="2056042"/>
            <a:ext cx="10464800" cy="7265758"/>
          </a:xfrm>
        </p:spPr>
        <p:txBody>
          <a:bodyPr>
            <a:normAutofit lnSpcReduction="10000"/>
          </a:bodyPr>
          <a:lstStyle/>
          <a:p>
            <a:pPr marL="457200" indent="-457200">
              <a:buFont typeface="Arial"/>
              <a:buChar char="•"/>
            </a:pPr>
            <a:r>
              <a:rPr lang="en-US" dirty="0" smtClean="0"/>
              <a:t>There are two teams.</a:t>
            </a:r>
            <a:br>
              <a:rPr lang="en-US" dirty="0" smtClean="0"/>
            </a:br>
            <a:endParaRPr lang="en-US" dirty="0" smtClean="0"/>
          </a:p>
          <a:p>
            <a:pPr marL="457200" indent="-457200">
              <a:buFont typeface="Arial"/>
              <a:buChar char="•"/>
            </a:pPr>
            <a:r>
              <a:rPr lang="en-US" dirty="0" smtClean="0"/>
              <a:t>Everyone write a fact about themselves and put it in their team’s bag. Then, the teams switch bags.</a:t>
            </a:r>
            <a:br>
              <a:rPr lang="en-US" dirty="0" smtClean="0"/>
            </a:br>
            <a:endParaRPr lang="en-US" dirty="0" smtClean="0"/>
          </a:p>
          <a:p>
            <a:pPr marL="457200" indent="-457200">
              <a:buFont typeface="Arial"/>
              <a:buChar char="•"/>
            </a:pPr>
            <a:r>
              <a:rPr lang="en-US" dirty="0" smtClean="0"/>
              <a:t>The first person pulls out a fact and reads it aloud.</a:t>
            </a:r>
            <a:br>
              <a:rPr lang="en-US" dirty="0" smtClean="0"/>
            </a:br>
            <a:endParaRPr lang="en-US" dirty="0" smtClean="0"/>
          </a:p>
          <a:p>
            <a:pPr marL="457200" indent="-457200">
              <a:buFont typeface="Arial"/>
              <a:buChar char="•"/>
            </a:pPr>
            <a:r>
              <a:rPr lang="en-US" dirty="0" smtClean="0"/>
              <a:t>Then, they have one chance to guess who the fact belongs to, after deliberating with your team.</a:t>
            </a:r>
            <a:br>
              <a:rPr lang="en-US" dirty="0" smtClean="0"/>
            </a:br>
            <a:endParaRPr lang="en-US" dirty="0" smtClean="0"/>
          </a:p>
          <a:p>
            <a:pPr marL="457200" indent="-457200">
              <a:buFont typeface="Arial"/>
              <a:buChar char="•"/>
            </a:pPr>
            <a:r>
              <a:rPr lang="en-US" dirty="0" smtClean="0"/>
              <a:t>If they get it right, their team gets a point. (If they get it wrong, don’t give it away yet!) </a:t>
            </a:r>
            <a:br>
              <a:rPr lang="en-US" dirty="0" smtClean="0"/>
            </a:br>
            <a:endParaRPr lang="en-US" dirty="0" smtClean="0"/>
          </a:p>
          <a:p>
            <a:pPr marL="457200" indent="-457200">
              <a:buFont typeface="Arial"/>
              <a:buChar char="•"/>
            </a:pPr>
            <a:r>
              <a:rPr lang="en-US" dirty="0" smtClean="0"/>
              <a:t>The other team guesses next. Continue until everyone has guessed.</a:t>
            </a:r>
          </a:p>
        </p:txBody>
      </p:sp>
      <p:sp>
        <p:nvSpPr>
          <p:cNvPr id="7" name="PB"/>
          <p:cNvSpPr/>
          <p:nvPr/>
        </p:nvSpPr>
        <p:spPr>
          <a:xfrm>
            <a:off x="0" y="9601200"/>
            <a:ext cx="5320145" cy="152400"/>
          </a:xfrm>
          <a:prstGeom prst="rect">
            <a:avLst/>
          </a:prstGeom>
          <a:blipFill rotWithShape="1">
            <a:blip r:embed="rId3"/>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6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1578609871"/>
      </p:ext>
    </p:extLst>
  </p:cSld>
  <p:clrMapOvr>
    <a:masterClrMapping/>
  </p:clrMapOvr>
  <p:transition xmlns:p14="http://schemas.microsoft.com/office/powerpoint/2010/mai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Today’s Goals</a:t>
            </a:r>
            <a:endParaRPr lang="en-US" dirty="0"/>
          </a:p>
        </p:txBody>
      </p:sp>
      <p:sp>
        <p:nvSpPr>
          <p:cNvPr id="3" name="Text Placeholder 2"/>
          <p:cNvSpPr>
            <a:spLocks noGrp="1"/>
          </p:cNvSpPr>
          <p:nvPr>
            <p:ph type="body" idx="1"/>
          </p:nvPr>
        </p:nvSpPr>
        <p:spPr/>
        <p:txBody>
          <a:bodyPr anchor="t">
            <a:normAutofit fontScale="85000" lnSpcReduction="20000"/>
          </a:bodyPr>
          <a:lstStyle/>
          <a:p>
            <a:r>
              <a:rPr lang="en-US" strike="sngStrike" dirty="0" smtClean="0"/>
              <a:t>Meet the </a:t>
            </a:r>
            <a:r>
              <a:rPr lang="en-US" strike="sngStrike" dirty="0" smtClean="0"/>
              <a:t>Instructors</a:t>
            </a:r>
          </a:p>
          <a:p>
            <a:r>
              <a:rPr lang="en-US" strike="sngStrike" dirty="0"/>
              <a:t>Craft our team </a:t>
            </a:r>
            <a:r>
              <a:rPr lang="en-US" strike="sngStrike" dirty="0" smtClean="0"/>
              <a:t>agreement</a:t>
            </a:r>
            <a:endParaRPr lang="en-US" strike="sngStrike" dirty="0" smtClean="0"/>
          </a:p>
          <a:p>
            <a:r>
              <a:rPr lang="en-US" strike="sngStrike" dirty="0" smtClean="0"/>
              <a:t>Meet the </a:t>
            </a:r>
            <a:r>
              <a:rPr lang="en-US" strike="sngStrike" dirty="0" smtClean="0"/>
              <a:t>team</a:t>
            </a:r>
            <a:endParaRPr lang="en-US" strike="sngStrike" dirty="0" smtClean="0"/>
          </a:p>
          <a:p>
            <a:r>
              <a:rPr lang="en-US" dirty="0" smtClean="0"/>
              <a:t>Discuss our goals</a:t>
            </a:r>
          </a:p>
          <a:p>
            <a:r>
              <a:rPr lang="en-US" dirty="0" smtClean="0"/>
              <a:t>Discuss our </a:t>
            </a:r>
            <a:r>
              <a:rPr lang="en-US" dirty="0" smtClean="0"/>
              <a:t>workflow</a:t>
            </a:r>
          </a:p>
          <a:p>
            <a:r>
              <a:rPr lang="en-US" dirty="0" smtClean="0"/>
              <a:t>What is programming?</a:t>
            </a:r>
            <a:endParaRPr lang="en-US" dirty="0" smtClean="0"/>
          </a:p>
          <a:p>
            <a:r>
              <a:rPr lang="en-US" dirty="0" smtClean="0"/>
              <a:t>DEV </a:t>
            </a:r>
            <a:r>
              <a:rPr lang="en-US" dirty="0" smtClean="0"/>
              <a:t>TIME!</a:t>
            </a:r>
            <a:endParaRPr lang="en-US" dirty="0"/>
          </a:p>
        </p:txBody>
      </p:sp>
      <p:sp>
        <p:nvSpPr>
          <p:cNvPr id="4" name="PB"/>
          <p:cNvSpPr/>
          <p:nvPr/>
        </p:nvSpPr>
        <p:spPr>
          <a:xfrm>
            <a:off x="0" y="9601200"/>
            <a:ext cx="886691" cy="152400"/>
          </a:xfrm>
          <a:prstGeom prst="rect">
            <a:avLst/>
          </a:prstGeom>
          <a:blipFill rotWithShape="1">
            <a:blip r:embed="rId2"/>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6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3184150676"/>
      </p:ext>
    </p:extLst>
  </p:cSld>
  <p:clrMapOvr>
    <a:masterClrMapping/>
  </p:clrMapOvr>
  <p:transition xmlns:p14="http://schemas.microsoft.com/office/powerpoint/2010/mai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 name="Shape 122"/>
          <p:cNvSpPr>
            <a:spLocks noGrp="1"/>
          </p:cNvSpPr>
          <p:nvPr>
            <p:ph type="title"/>
          </p:nvPr>
        </p:nvSpPr>
        <p:spPr>
          <a:prstGeom prst="rect">
            <a:avLst/>
          </a:prstGeom>
        </p:spPr>
        <p:txBody>
          <a:bodyPr/>
          <a:lstStyle/>
          <a:p>
            <a:r>
              <a:t>Welcome!</a:t>
            </a:r>
          </a:p>
        </p:txBody>
      </p:sp>
      <p:sp>
        <p:nvSpPr>
          <p:cNvPr id="2" name="PB"/>
          <p:cNvSpPr/>
          <p:nvPr/>
        </p:nvSpPr>
        <p:spPr>
          <a:xfrm>
            <a:off x="0" y="9601200"/>
            <a:ext cx="591127" cy="152400"/>
          </a:xfrm>
          <a:prstGeom prst="rect">
            <a:avLst/>
          </a:prstGeom>
          <a:blipFill rotWithShape="1">
            <a:blip r:embed="rId2"/>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6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2785343918"/>
      </p:ext>
    </p:extLst>
  </p:cSld>
  <p:clrMapOvr>
    <a:masterClrMapping/>
  </p:clrMapOvr>
  <p:transition xmlns:p14="http://schemas.microsoft.com/office/powerpoint/2010/main" spd="slow"/>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hape 124"/>
          <p:cNvSpPr>
            <a:spLocks noGrp="1"/>
          </p:cNvSpPr>
          <p:nvPr>
            <p:ph type="title" idx="4294967295"/>
          </p:nvPr>
        </p:nvSpPr>
        <p:spPr>
          <a:xfrm>
            <a:off x="952500" y="3619865"/>
            <a:ext cx="11099800" cy="2159000"/>
          </a:xfrm>
          <a:prstGeom prst="rect">
            <a:avLst/>
          </a:prstGeom>
        </p:spPr>
        <p:txBody>
          <a:bodyPr/>
          <a:lstStyle/>
          <a:p>
            <a:r>
              <a:rPr lang="en-US" dirty="0" smtClean="0"/>
              <a:t>Why are we here?</a:t>
            </a:r>
            <a:endParaRPr dirty="0"/>
          </a:p>
        </p:txBody>
      </p:sp>
      <p:sp>
        <p:nvSpPr>
          <p:cNvPr id="2" name="PB"/>
          <p:cNvSpPr/>
          <p:nvPr/>
        </p:nvSpPr>
        <p:spPr>
          <a:xfrm>
            <a:off x="0" y="9601200"/>
            <a:ext cx="1182255" cy="152400"/>
          </a:xfrm>
          <a:prstGeom prst="rect">
            <a:avLst/>
          </a:prstGeom>
          <a:blipFill rotWithShape="1">
            <a:blip r:embed="rId2"/>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6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3362042941"/>
      </p:ext>
    </p:extLst>
  </p:cSld>
  <p:clrMapOvr>
    <a:masterClrMapping/>
  </p:clrMapOvr>
  <p:transition xmlns:p14="http://schemas.microsoft.com/office/powerpoint/2010/main" spd="slow"/>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Shape 144"/>
          <p:cNvSpPr>
            <a:spLocks noGrp="1"/>
          </p:cNvSpPr>
          <p:nvPr>
            <p:ph type="title"/>
          </p:nvPr>
        </p:nvSpPr>
        <p:spPr>
          <a:prstGeom prst="rect">
            <a:avLst/>
          </a:prstGeom>
        </p:spPr>
        <p:txBody>
          <a:bodyPr/>
          <a:lstStyle/>
          <a:p>
            <a:r>
              <a:rPr lang="en-US" dirty="0" smtClean="0"/>
              <a:t>Team Goals</a:t>
            </a:r>
            <a:endParaRPr dirty="0"/>
          </a:p>
        </p:txBody>
      </p:sp>
      <p:sp>
        <p:nvSpPr>
          <p:cNvPr id="145" name="Shape 145"/>
          <p:cNvSpPr>
            <a:spLocks noGrp="1"/>
          </p:cNvSpPr>
          <p:nvPr>
            <p:ph type="body" idx="1"/>
          </p:nvPr>
        </p:nvSpPr>
        <p:spPr>
          <a:prstGeom prst="rect">
            <a:avLst/>
          </a:prstGeom>
        </p:spPr>
        <p:txBody>
          <a:bodyPr/>
          <a:lstStyle/>
          <a:p>
            <a:r>
              <a:rPr dirty="0"/>
              <a:t>Introduce you to the world of </a:t>
            </a:r>
            <a:r>
              <a:rPr lang="en-US" dirty="0" smtClean="0"/>
              <a:t>software development</a:t>
            </a:r>
            <a:endParaRPr dirty="0"/>
          </a:p>
          <a:p>
            <a:r>
              <a:rPr lang="en-US" dirty="0" smtClean="0"/>
              <a:t>Learn the basics of </a:t>
            </a:r>
            <a:r>
              <a:rPr lang="en-US" dirty="0" err="1" smtClean="0"/>
              <a:t>Javascript</a:t>
            </a:r>
            <a:r>
              <a:rPr lang="en-US" dirty="0" smtClean="0"/>
              <a:t>, HTML and CSS</a:t>
            </a:r>
          </a:p>
          <a:p>
            <a:r>
              <a:rPr lang="en-US" dirty="0" smtClean="0"/>
              <a:t>Use what we learn to ship something cool</a:t>
            </a:r>
            <a:endParaRPr dirty="0"/>
          </a:p>
        </p:txBody>
      </p:sp>
      <p:sp>
        <p:nvSpPr>
          <p:cNvPr id="2" name="PB"/>
          <p:cNvSpPr/>
          <p:nvPr/>
        </p:nvSpPr>
        <p:spPr>
          <a:xfrm>
            <a:off x="0" y="9601200"/>
            <a:ext cx="6206836" cy="152400"/>
          </a:xfrm>
          <a:prstGeom prst="rect">
            <a:avLst/>
          </a:prstGeom>
          <a:blipFill rotWithShape="1">
            <a:blip r:embed="rId2"/>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6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708790934"/>
      </p:ext>
    </p:extLst>
  </p:cSld>
  <p:clrMapOvr>
    <a:masterClrMapping/>
  </p:clrMapOvr>
  <p:transition xmlns:p14="http://schemas.microsoft.com/office/powerpoint/2010/main" spd="slow"/>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hape 124"/>
          <p:cNvSpPr>
            <a:spLocks noGrp="1"/>
          </p:cNvSpPr>
          <p:nvPr>
            <p:ph type="title" idx="4294967295"/>
          </p:nvPr>
        </p:nvSpPr>
        <p:spPr>
          <a:xfrm>
            <a:off x="952500" y="3619865"/>
            <a:ext cx="11099800" cy="2159000"/>
          </a:xfrm>
          <a:prstGeom prst="rect">
            <a:avLst/>
          </a:prstGeom>
        </p:spPr>
        <p:txBody>
          <a:bodyPr/>
          <a:lstStyle/>
          <a:p>
            <a:r>
              <a:rPr lang="en-US" dirty="0" smtClean="0"/>
              <a:t>Why are you here?</a:t>
            </a:r>
            <a:endParaRPr dirty="0"/>
          </a:p>
        </p:txBody>
      </p:sp>
      <p:sp>
        <p:nvSpPr>
          <p:cNvPr id="2" name="PB"/>
          <p:cNvSpPr/>
          <p:nvPr/>
        </p:nvSpPr>
        <p:spPr>
          <a:xfrm>
            <a:off x="0" y="9601200"/>
            <a:ext cx="1182255" cy="152400"/>
          </a:xfrm>
          <a:prstGeom prst="rect">
            <a:avLst/>
          </a:prstGeom>
          <a:blipFill rotWithShape="1">
            <a:blip r:embed="rId2"/>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6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3362042941"/>
      </p:ext>
    </p:extLst>
  </p:cSld>
  <p:clrMapOvr>
    <a:masterClrMapping/>
  </p:clrMapOvr>
  <p:transition xmlns:p14="http://schemas.microsoft.com/office/powerpoint/2010/main" spd="slow"/>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Shape 147"/>
          <p:cNvSpPr>
            <a:spLocks noGrp="1"/>
          </p:cNvSpPr>
          <p:nvPr>
            <p:ph type="title"/>
          </p:nvPr>
        </p:nvSpPr>
        <p:spPr>
          <a:prstGeom prst="rect">
            <a:avLst/>
          </a:prstGeom>
        </p:spPr>
        <p:txBody>
          <a:bodyPr/>
          <a:lstStyle/>
          <a:p>
            <a:r>
              <a:rPr lang="en-US" dirty="0" smtClean="0"/>
              <a:t>Individual Goals</a:t>
            </a:r>
            <a:endParaRPr dirty="0"/>
          </a:p>
        </p:txBody>
      </p:sp>
      <p:sp>
        <p:nvSpPr>
          <p:cNvPr id="148" name="Shape 148"/>
          <p:cNvSpPr>
            <a:spLocks noGrp="1"/>
          </p:cNvSpPr>
          <p:nvPr>
            <p:ph type="body" idx="1"/>
          </p:nvPr>
        </p:nvSpPr>
        <p:spPr>
          <a:xfrm>
            <a:off x="952500" y="2712204"/>
            <a:ext cx="11099800" cy="5966848"/>
          </a:xfrm>
          <a:prstGeom prst="rect">
            <a:avLst/>
          </a:prstGeom>
        </p:spPr>
        <p:txBody>
          <a:bodyPr anchor="t">
            <a:normAutofit/>
          </a:bodyPr>
          <a:lstStyle/>
          <a:p>
            <a:pPr marL="0" indent="0" algn="ctr">
              <a:buNone/>
            </a:pPr>
            <a:r>
              <a:rPr lang="en-US" dirty="0" smtClean="0"/>
              <a:t>A software developer’s most important development is themselves. </a:t>
            </a:r>
          </a:p>
          <a:p>
            <a:pPr marL="0" indent="0" algn="ctr">
              <a:buNone/>
            </a:pPr>
            <a:r>
              <a:rPr lang="en-US" dirty="0" smtClean="0"/>
              <a:t>Remember that there is always something new to learn and we should be willing to learn something new every chance we get. </a:t>
            </a:r>
          </a:p>
          <a:p>
            <a:pPr marL="0" indent="0" algn="ctr">
              <a:buNone/>
            </a:pPr>
            <a:endParaRPr lang="en-US" dirty="0" smtClean="0"/>
          </a:p>
          <a:p>
            <a:pPr marL="0" indent="0" algn="ctr">
              <a:lnSpc>
                <a:spcPct val="110000"/>
              </a:lnSpc>
              <a:spcBef>
                <a:spcPts val="0"/>
              </a:spcBef>
              <a:buNone/>
            </a:pPr>
            <a:r>
              <a:rPr lang="en-US" sz="3200" dirty="0" smtClean="0"/>
              <a:t>You will never know everything… </a:t>
            </a:r>
          </a:p>
          <a:p>
            <a:pPr marL="0" indent="0" algn="ctr">
              <a:lnSpc>
                <a:spcPct val="110000"/>
              </a:lnSpc>
              <a:spcBef>
                <a:spcPts val="0"/>
              </a:spcBef>
              <a:buNone/>
            </a:pPr>
            <a:r>
              <a:rPr lang="en-US" sz="3200" dirty="0"/>
              <a:t>b</a:t>
            </a:r>
            <a:r>
              <a:rPr lang="en-US" sz="3200" dirty="0" smtClean="0"/>
              <a:t>ut you can always google it.</a:t>
            </a:r>
            <a:endParaRPr sz="3200" dirty="0"/>
          </a:p>
        </p:txBody>
      </p:sp>
      <p:sp>
        <p:nvSpPr>
          <p:cNvPr id="2" name="PB"/>
          <p:cNvSpPr/>
          <p:nvPr/>
        </p:nvSpPr>
        <p:spPr>
          <a:xfrm>
            <a:off x="0" y="9601200"/>
            <a:ext cx="6797963" cy="152400"/>
          </a:xfrm>
          <a:prstGeom prst="rect">
            <a:avLst/>
          </a:prstGeom>
          <a:blipFill rotWithShape="1">
            <a:blip r:embed="rId2"/>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6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1649236593"/>
      </p:ext>
    </p:extLst>
  </p:cSld>
  <p:clrMapOvr>
    <a:masterClrMapping/>
  </p:clrMapOvr>
  <p:transition xmlns:p14="http://schemas.microsoft.com/office/powerpoint/2010/main" spd="slow"/>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hape 124"/>
          <p:cNvSpPr>
            <a:spLocks noGrp="1"/>
          </p:cNvSpPr>
          <p:nvPr>
            <p:ph type="title" idx="4294967295"/>
          </p:nvPr>
        </p:nvSpPr>
        <p:spPr>
          <a:xfrm>
            <a:off x="952500" y="3619865"/>
            <a:ext cx="11099800" cy="2159000"/>
          </a:xfrm>
          <a:prstGeom prst="rect">
            <a:avLst/>
          </a:prstGeom>
        </p:spPr>
        <p:txBody>
          <a:bodyPr/>
          <a:lstStyle/>
          <a:p>
            <a:r>
              <a:rPr lang="en-US" dirty="0" smtClean="0"/>
              <a:t>Goal Map</a:t>
            </a:r>
            <a:endParaRPr dirty="0"/>
          </a:p>
        </p:txBody>
      </p:sp>
      <p:sp>
        <p:nvSpPr>
          <p:cNvPr id="2" name="PB"/>
          <p:cNvSpPr/>
          <p:nvPr/>
        </p:nvSpPr>
        <p:spPr>
          <a:xfrm>
            <a:off x="0" y="9601200"/>
            <a:ext cx="1182255" cy="152400"/>
          </a:xfrm>
          <a:prstGeom prst="rect">
            <a:avLst/>
          </a:prstGeom>
          <a:blipFill rotWithShape="1">
            <a:blip r:embed="rId3"/>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6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385832191"/>
      </p:ext>
    </p:extLst>
  </p:cSld>
  <p:clrMapOvr>
    <a:masterClrMapping/>
  </p:clrMapOvr>
  <p:transition xmlns:p14="http://schemas.microsoft.com/office/powerpoint/2010/main" spd="slow"/>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Today’s Goals</a:t>
            </a:r>
            <a:endParaRPr lang="en-US" dirty="0"/>
          </a:p>
        </p:txBody>
      </p:sp>
      <p:sp>
        <p:nvSpPr>
          <p:cNvPr id="3" name="Text Placeholder 2"/>
          <p:cNvSpPr>
            <a:spLocks noGrp="1"/>
          </p:cNvSpPr>
          <p:nvPr>
            <p:ph type="body" idx="1"/>
          </p:nvPr>
        </p:nvSpPr>
        <p:spPr/>
        <p:txBody>
          <a:bodyPr anchor="t">
            <a:normAutofit fontScale="85000" lnSpcReduction="20000"/>
          </a:bodyPr>
          <a:lstStyle/>
          <a:p>
            <a:r>
              <a:rPr lang="en-US" strike="sngStrike" dirty="0" smtClean="0"/>
              <a:t>Meet the </a:t>
            </a:r>
            <a:r>
              <a:rPr lang="en-US" strike="sngStrike" dirty="0" smtClean="0"/>
              <a:t>Instructors</a:t>
            </a:r>
          </a:p>
          <a:p>
            <a:r>
              <a:rPr lang="en-US" strike="sngStrike" dirty="0"/>
              <a:t>Craft our team </a:t>
            </a:r>
            <a:r>
              <a:rPr lang="en-US" strike="sngStrike" dirty="0" smtClean="0"/>
              <a:t>agreement</a:t>
            </a:r>
            <a:endParaRPr lang="en-US" strike="sngStrike" dirty="0" smtClean="0"/>
          </a:p>
          <a:p>
            <a:r>
              <a:rPr lang="en-US" strike="sngStrike" dirty="0" smtClean="0"/>
              <a:t>Meet the </a:t>
            </a:r>
            <a:r>
              <a:rPr lang="en-US" strike="sngStrike" dirty="0" smtClean="0"/>
              <a:t>team</a:t>
            </a:r>
            <a:endParaRPr lang="en-US" strike="sngStrike" dirty="0" smtClean="0"/>
          </a:p>
          <a:p>
            <a:r>
              <a:rPr lang="en-US" strike="sngStrike" dirty="0" smtClean="0"/>
              <a:t>Discuss our goals</a:t>
            </a:r>
          </a:p>
          <a:p>
            <a:r>
              <a:rPr lang="en-US" dirty="0" smtClean="0"/>
              <a:t>Discuss our </a:t>
            </a:r>
            <a:r>
              <a:rPr lang="en-US" dirty="0" smtClean="0"/>
              <a:t>workflow</a:t>
            </a:r>
          </a:p>
          <a:p>
            <a:r>
              <a:rPr lang="en-US" dirty="0" smtClean="0"/>
              <a:t>What is programming?</a:t>
            </a:r>
            <a:endParaRPr lang="en-US" dirty="0" smtClean="0"/>
          </a:p>
          <a:p>
            <a:r>
              <a:rPr lang="en-US" dirty="0" smtClean="0"/>
              <a:t>DEV </a:t>
            </a:r>
            <a:r>
              <a:rPr lang="en-US" dirty="0" smtClean="0"/>
              <a:t>TIME!</a:t>
            </a:r>
            <a:endParaRPr lang="en-US" dirty="0"/>
          </a:p>
        </p:txBody>
      </p:sp>
      <p:sp>
        <p:nvSpPr>
          <p:cNvPr id="4" name="PB"/>
          <p:cNvSpPr/>
          <p:nvPr/>
        </p:nvSpPr>
        <p:spPr>
          <a:xfrm>
            <a:off x="0" y="9601200"/>
            <a:ext cx="886691" cy="152400"/>
          </a:xfrm>
          <a:prstGeom prst="rect">
            <a:avLst/>
          </a:prstGeom>
          <a:blipFill rotWithShape="1">
            <a:blip r:embed="rId2"/>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6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3184150676"/>
      </p:ext>
    </p:extLst>
  </p:cSld>
  <p:clrMapOvr>
    <a:masterClrMapping/>
  </p:clrMapOvr>
  <p:transition xmlns:p14="http://schemas.microsoft.com/office/powerpoint/2010/mai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 name="Shape 150"/>
          <p:cNvSpPr>
            <a:spLocks noGrp="1"/>
          </p:cNvSpPr>
          <p:nvPr>
            <p:ph type="title"/>
          </p:nvPr>
        </p:nvSpPr>
        <p:spPr>
          <a:xfrm>
            <a:off x="952500" y="3831554"/>
            <a:ext cx="11099800" cy="2159000"/>
          </a:xfrm>
          <a:prstGeom prst="rect">
            <a:avLst/>
          </a:prstGeom>
        </p:spPr>
        <p:txBody>
          <a:bodyPr/>
          <a:lstStyle/>
          <a:p>
            <a:r>
              <a:rPr dirty="0"/>
              <a:t>How will this work?</a:t>
            </a:r>
          </a:p>
        </p:txBody>
      </p:sp>
      <p:sp>
        <p:nvSpPr>
          <p:cNvPr id="2" name="PB"/>
          <p:cNvSpPr/>
          <p:nvPr/>
        </p:nvSpPr>
        <p:spPr>
          <a:xfrm>
            <a:off x="0" y="9601200"/>
            <a:ext cx="7684654" cy="152400"/>
          </a:xfrm>
          <a:prstGeom prst="rect">
            <a:avLst/>
          </a:prstGeom>
          <a:blipFill rotWithShape="1">
            <a:blip r:embed="rId2"/>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6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1693074901"/>
      </p:ext>
    </p:extLst>
  </p:cSld>
  <p:clrMapOvr>
    <a:masterClrMapping/>
  </p:clrMapOvr>
  <p:transition xmlns:p14="http://schemas.microsoft.com/office/powerpoint/2010/main" spd="slow"/>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 name="Shape 155"/>
          <p:cNvSpPr>
            <a:spLocks noGrp="1"/>
          </p:cNvSpPr>
          <p:nvPr>
            <p:ph type="title"/>
          </p:nvPr>
        </p:nvSpPr>
        <p:spPr>
          <a:prstGeom prst="rect">
            <a:avLst/>
          </a:prstGeom>
        </p:spPr>
        <p:txBody>
          <a:bodyPr/>
          <a:lstStyle/>
          <a:p>
            <a:r>
              <a:t>Flow of Class</a:t>
            </a:r>
          </a:p>
        </p:txBody>
      </p:sp>
      <p:sp>
        <p:nvSpPr>
          <p:cNvPr id="156" name="Shape 156"/>
          <p:cNvSpPr>
            <a:spLocks noGrp="1"/>
          </p:cNvSpPr>
          <p:nvPr>
            <p:ph type="body" idx="1"/>
          </p:nvPr>
        </p:nvSpPr>
        <p:spPr>
          <a:xfrm>
            <a:off x="952500" y="2597150"/>
            <a:ext cx="11099800" cy="6286500"/>
          </a:xfrm>
          <a:prstGeom prst="rect">
            <a:avLst/>
          </a:prstGeom>
        </p:spPr>
        <p:txBody>
          <a:bodyPr>
            <a:normAutofit/>
          </a:bodyPr>
          <a:lstStyle/>
          <a:p>
            <a:pPr marL="413384" indent="-413384" defTabSz="543305">
              <a:spcBef>
                <a:spcPts val="3900"/>
              </a:spcBef>
              <a:defRPr sz="3534"/>
            </a:pPr>
            <a:r>
              <a:rPr dirty="0"/>
              <a:t>Review</a:t>
            </a:r>
          </a:p>
          <a:p>
            <a:pPr marL="413384" indent="-413384" defTabSz="543305">
              <a:spcBef>
                <a:spcPts val="3900"/>
              </a:spcBef>
              <a:defRPr sz="3534"/>
            </a:pPr>
            <a:r>
              <a:rPr dirty="0"/>
              <a:t>Teaching &amp; Exercise</a:t>
            </a:r>
          </a:p>
          <a:p>
            <a:pPr marL="826769" lvl="1" indent="-413384" defTabSz="543305">
              <a:spcBef>
                <a:spcPts val="3900"/>
              </a:spcBef>
              <a:defRPr sz="3534"/>
            </a:pPr>
            <a:r>
              <a:rPr dirty="0"/>
              <a:t>Little bit of us talking or showing you a concept</a:t>
            </a:r>
          </a:p>
          <a:p>
            <a:pPr marL="826769" lvl="1" indent="-413384" defTabSz="543305">
              <a:spcBef>
                <a:spcPts val="3900"/>
              </a:spcBef>
              <a:defRPr sz="3534"/>
            </a:pPr>
            <a:r>
              <a:rPr dirty="0"/>
              <a:t>Practice that concept on your </a:t>
            </a:r>
            <a:r>
              <a:rPr dirty="0" smtClean="0"/>
              <a:t>own</a:t>
            </a:r>
            <a:endParaRPr dirty="0"/>
          </a:p>
          <a:p>
            <a:pPr marL="826769" lvl="1" indent="-413384" defTabSz="543305">
              <a:spcBef>
                <a:spcPts val="3900"/>
              </a:spcBef>
              <a:defRPr sz="3534"/>
            </a:pPr>
            <a:r>
              <a:rPr dirty="0"/>
              <a:t>Come back together, share and compare </a:t>
            </a:r>
            <a:r>
              <a:rPr dirty="0" smtClean="0"/>
              <a:t>methods</a:t>
            </a:r>
          </a:p>
          <a:p>
            <a:pPr marL="413384" indent="-413384" defTabSz="543305">
              <a:spcBef>
                <a:spcPts val="3900"/>
              </a:spcBef>
              <a:defRPr sz="3534"/>
            </a:pPr>
            <a:r>
              <a:rPr dirty="0" smtClean="0"/>
              <a:t>Individual work time</a:t>
            </a:r>
            <a:endParaRPr dirty="0"/>
          </a:p>
        </p:txBody>
      </p:sp>
      <p:sp>
        <p:nvSpPr>
          <p:cNvPr id="2" name="PB"/>
          <p:cNvSpPr/>
          <p:nvPr/>
        </p:nvSpPr>
        <p:spPr>
          <a:xfrm>
            <a:off x="0" y="9601200"/>
            <a:ext cx="7980218" cy="152400"/>
          </a:xfrm>
          <a:prstGeom prst="rect">
            <a:avLst/>
          </a:prstGeom>
          <a:blipFill rotWithShape="1">
            <a:blip r:embed="rId2"/>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6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4047359512"/>
      </p:ext>
    </p:extLst>
  </p:cSld>
  <p:clrMapOvr>
    <a:masterClrMapping/>
  </p:clrMapOvr>
  <p:transition xmlns:p14="http://schemas.microsoft.com/office/powerpoint/2010/main" spd="slow"/>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Today’s Goals</a:t>
            </a:r>
            <a:endParaRPr lang="en-US" dirty="0"/>
          </a:p>
        </p:txBody>
      </p:sp>
      <p:sp>
        <p:nvSpPr>
          <p:cNvPr id="3" name="Text Placeholder 2"/>
          <p:cNvSpPr>
            <a:spLocks noGrp="1"/>
          </p:cNvSpPr>
          <p:nvPr>
            <p:ph type="body" idx="1"/>
          </p:nvPr>
        </p:nvSpPr>
        <p:spPr/>
        <p:txBody>
          <a:bodyPr anchor="t">
            <a:normAutofit fontScale="85000" lnSpcReduction="20000"/>
          </a:bodyPr>
          <a:lstStyle/>
          <a:p>
            <a:r>
              <a:rPr lang="en-US" strike="sngStrike" dirty="0" smtClean="0"/>
              <a:t>Meet the </a:t>
            </a:r>
            <a:r>
              <a:rPr lang="en-US" strike="sngStrike" dirty="0" smtClean="0"/>
              <a:t>Instructors</a:t>
            </a:r>
          </a:p>
          <a:p>
            <a:r>
              <a:rPr lang="en-US" strike="sngStrike" dirty="0"/>
              <a:t>Craft our team </a:t>
            </a:r>
            <a:r>
              <a:rPr lang="en-US" strike="sngStrike" dirty="0" smtClean="0"/>
              <a:t>agreement</a:t>
            </a:r>
            <a:endParaRPr lang="en-US" strike="sngStrike" dirty="0" smtClean="0"/>
          </a:p>
          <a:p>
            <a:r>
              <a:rPr lang="en-US" strike="sngStrike" dirty="0" smtClean="0"/>
              <a:t>Meet the </a:t>
            </a:r>
            <a:r>
              <a:rPr lang="en-US" strike="sngStrike" dirty="0" smtClean="0"/>
              <a:t>team</a:t>
            </a:r>
            <a:endParaRPr lang="en-US" strike="sngStrike" dirty="0" smtClean="0"/>
          </a:p>
          <a:p>
            <a:r>
              <a:rPr lang="en-US" strike="sngStrike" dirty="0" smtClean="0"/>
              <a:t>Discuss our goals</a:t>
            </a:r>
          </a:p>
          <a:p>
            <a:r>
              <a:rPr lang="en-US" strike="sngStrike" dirty="0" smtClean="0"/>
              <a:t>Discuss our </a:t>
            </a:r>
            <a:r>
              <a:rPr lang="en-US" strike="sngStrike" dirty="0" smtClean="0"/>
              <a:t>workflow</a:t>
            </a:r>
          </a:p>
          <a:p>
            <a:r>
              <a:rPr lang="en-US" dirty="0" smtClean="0"/>
              <a:t>What is programming?</a:t>
            </a:r>
            <a:endParaRPr lang="en-US" dirty="0" smtClean="0"/>
          </a:p>
          <a:p>
            <a:r>
              <a:rPr lang="en-US" dirty="0" smtClean="0"/>
              <a:t>DEV </a:t>
            </a:r>
            <a:r>
              <a:rPr lang="en-US" dirty="0" smtClean="0"/>
              <a:t>TIME!</a:t>
            </a:r>
            <a:endParaRPr lang="en-US" dirty="0"/>
          </a:p>
        </p:txBody>
      </p:sp>
      <p:sp>
        <p:nvSpPr>
          <p:cNvPr id="4" name="PB"/>
          <p:cNvSpPr/>
          <p:nvPr/>
        </p:nvSpPr>
        <p:spPr>
          <a:xfrm>
            <a:off x="0" y="9601200"/>
            <a:ext cx="886691" cy="152400"/>
          </a:xfrm>
          <a:prstGeom prst="rect">
            <a:avLst/>
          </a:prstGeom>
          <a:blipFill rotWithShape="1">
            <a:blip r:embed="rId2"/>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6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3184150676"/>
      </p:ext>
    </p:extLst>
  </p:cSld>
  <p:clrMapOvr>
    <a:masterClrMapping/>
  </p:clrMapOvr>
  <p:transition xmlns:p14="http://schemas.microsoft.com/office/powerpoint/2010/mai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t>
            </a:r>
            <a:r>
              <a:rPr lang="en-US" dirty="0" smtClean="0"/>
              <a:t>reak;</a:t>
            </a:r>
            <a:endParaRPr lang="en-US" dirty="0"/>
          </a:p>
        </p:txBody>
      </p:sp>
      <p:sp>
        <p:nvSpPr>
          <p:cNvPr id="3" name="Text Placeholder 2"/>
          <p:cNvSpPr>
            <a:spLocks noGrp="1"/>
          </p:cNvSpPr>
          <p:nvPr>
            <p:ph type="body" idx="1"/>
          </p:nvPr>
        </p:nvSpPr>
        <p:spPr/>
        <p:txBody>
          <a:bodyPr>
            <a:normAutofit/>
          </a:bodyPr>
          <a:lstStyle/>
          <a:p>
            <a:pPr marL="0" indent="0" algn="ctr">
              <a:buNone/>
            </a:pPr>
            <a:r>
              <a:rPr lang="en-US" sz="5400" b="1" dirty="0" smtClean="0"/>
              <a:t>What is programming?</a:t>
            </a:r>
            <a:endParaRPr lang="en-US" sz="5400" b="1" dirty="0"/>
          </a:p>
        </p:txBody>
      </p:sp>
      <p:sp>
        <p:nvSpPr>
          <p:cNvPr id="4" name="PB"/>
          <p:cNvSpPr/>
          <p:nvPr/>
        </p:nvSpPr>
        <p:spPr>
          <a:xfrm>
            <a:off x="0" y="9601200"/>
            <a:ext cx="10344727" cy="152400"/>
          </a:xfrm>
          <a:prstGeom prst="rect">
            <a:avLst/>
          </a:prstGeom>
          <a:blipFill rotWithShape="1">
            <a:blip r:embed="rId3"/>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6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705365443"/>
      </p:ext>
    </p:extLst>
  </p:cSld>
  <p:clrMapOvr>
    <a:masterClrMapping/>
  </p:clrMapOvr>
  <p:transition xmlns:p14="http://schemas.microsoft.com/office/powerpoint/2010/mai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Today’s Goals</a:t>
            </a:r>
            <a:endParaRPr lang="en-US" dirty="0"/>
          </a:p>
        </p:txBody>
      </p:sp>
      <p:sp>
        <p:nvSpPr>
          <p:cNvPr id="3" name="Text Placeholder 2"/>
          <p:cNvSpPr>
            <a:spLocks noGrp="1"/>
          </p:cNvSpPr>
          <p:nvPr>
            <p:ph type="body" idx="1"/>
          </p:nvPr>
        </p:nvSpPr>
        <p:spPr/>
        <p:txBody>
          <a:bodyPr anchor="t">
            <a:normAutofit fontScale="85000" lnSpcReduction="20000"/>
          </a:bodyPr>
          <a:lstStyle/>
          <a:p>
            <a:r>
              <a:rPr lang="en-US" dirty="0" smtClean="0"/>
              <a:t>Meet the </a:t>
            </a:r>
            <a:r>
              <a:rPr lang="en-US" dirty="0" smtClean="0"/>
              <a:t>Instructors</a:t>
            </a:r>
          </a:p>
          <a:p>
            <a:r>
              <a:rPr lang="en-US" dirty="0"/>
              <a:t>Craft our team </a:t>
            </a:r>
            <a:r>
              <a:rPr lang="en-US" dirty="0" smtClean="0"/>
              <a:t>agreement</a:t>
            </a:r>
            <a:endParaRPr lang="en-US" dirty="0" smtClean="0"/>
          </a:p>
          <a:p>
            <a:r>
              <a:rPr lang="en-US" dirty="0" smtClean="0"/>
              <a:t>Meet the </a:t>
            </a:r>
            <a:r>
              <a:rPr lang="en-US" dirty="0" smtClean="0"/>
              <a:t>team</a:t>
            </a:r>
            <a:endParaRPr lang="en-US" dirty="0" smtClean="0"/>
          </a:p>
          <a:p>
            <a:r>
              <a:rPr lang="en-US" dirty="0" smtClean="0"/>
              <a:t>Discuss our goals</a:t>
            </a:r>
          </a:p>
          <a:p>
            <a:r>
              <a:rPr lang="en-US" dirty="0" smtClean="0"/>
              <a:t>Discuss our </a:t>
            </a:r>
            <a:r>
              <a:rPr lang="en-US" dirty="0" smtClean="0"/>
              <a:t>workflow</a:t>
            </a:r>
          </a:p>
          <a:p>
            <a:r>
              <a:rPr lang="en-US" dirty="0" smtClean="0"/>
              <a:t>What is programming?</a:t>
            </a:r>
            <a:endParaRPr lang="en-US" dirty="0" smtClean="0"/>
          </a:p>
          <a:p>
            <a:r>
              <a:rPr lang="en-US" dirty="0" smtClean="0"/>
              <a:t>DEV </a:t>
            </a:r>
            <a:r>
              <a:rPr lang="en-US" dirty="0" smtClean="0"/>
              <a:t>TIME!</a:t>
            </a:r>
            <a:endParaRPr lang="en-US" dirty="0"/>
          </a:p>
        </p:txBody>
      </p:sp>
      <p:sp>
        <p:nvSpPr>
          <p:cNvPr id="4" name="PB"/>
          <p:cNvSpPr/>
          <p:nvPr/>
        </p:nvSpPr>
        <p:spPr>
          <a:xfrm>
            <a:off x="0" y="9601200"/>
            <a:ext cx="886691" cy="152400"/>
          </a:xfrm>
          <a:prstGeom prst="rect">
            <a:avLst/>
          </a:prstGeom>
          <a:blipFill rotWithShape="1">
            <a:blip r:embed="rId2"/>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6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2641760751"/>
      </p:ext>
    </p:extLst>
  </p:cSld>
  <p:clrMapOvr>
    <a:masterClrMapping/>
  </p:clrMapOvr>
  <p:transition xmlns:p14="http://schemas.microsoft.com/office/powerpoint/2010/mai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FCMxA3m_Imc.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63470" y="247974"/>
            <a:ext cx="12538130" cy="8692826"/>
          </a:xfrm>
          <a:prstGeom prst="rect">
            <a:avLst/>
          </a:prstGeom>
        </p:spPr>
      </p:pic>
      <p:sp>
        <p:nvSpPr>
          <p:cNvPr id="2" name="PB"/>
          <p:cNvSpPr/>
          <p:nvPr/>
        </p:nvSpPr>
        <p:spPr>
          <a:xfrm>
            <a:off x="0" y="9601200"/>
            <a:ext cx="10640291" cy="152400"/>
          </a:xfrm>
          <a:prstGeom prst="rect">
            <a:avLst/>
          </a:prstGeom>
          <a:blipFill rotWithShape="1">
            <a:blip r:embed="rId5"/>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6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2473986987"/>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Anatomy of an </a:t>
            </a:r>
            <a:r>
              <a:rPr lang="en-US" sz="4800" dirty="0" err="1"/>
              <a:t>EarSketch</a:t>
            </a:r>
            <a:r>
              <a:rPr lang="en-US" sz="4800" dirty="0"/>
              <a:t> Project: </a:t>
            </a:r>
            <a:r>
              <a:rPr lang="en-US" sz="4800" dirty="0" smtClean="0"/>
              <a:t/>
            </a:r>
            <a:br>
              <a:rPr lang="en-US" sz="4800" dirty="0" smtClean="0"/>
            </a:br>
            <a:r>
              <a:rPr lang="en-US" sz="4800" dirty="0" smtClean="0"/>
              <a:t>What </a:t>
            </a:r>
            <a:r>
              <a:rPr lang="en-US" sz="4800" dirty="0"/>
              <a:t>is programming?</a:t>
            </a:r>
          </a:p>
        </p:txBody>
      </p:sp>
      <p:sp>
        <p:nvSpPr>
          <p:cNvPr id="3" name="Text Placeholder 2"/>
          <p:cNvSpPr>
            <a:spLocks noGrp="1"/>
          </p:cNvSpPr>
          <p:nvPr>
            <p:ph type="body" idx="1"/>
          </p:nvPr>
        </p:nvSpPr>
        <p:spPr/>
        <p:txBody>
          <a:bodyPr>
            <a:normAutofit fontScale="92500" lnSpcReduction="10000"/>
          </a:bodyPr>
          <a:lstStyle/>
          <a:p>
            <a:pPr marL="0" indent="0">
              <a:buNone/>
            </a:pPr>
            <a:r>
              <a:rPr lang="en-US" sz="4800" dirty="0"/>
              <a:t>Computer code is a collection of typed words that the computer can clearly understand. Just as a human translator might translate from the English language to Spanish, the computer interprets these words as ones and zeros. We as humans use programming languages, instead of writing directly in ones and zeros, so we can easily write and understand the computer code and can organize it. </a:t>
            </a:r>
            <a:endParaRPr lang="en-US" sz="3600" dirty="0"/>
          </a:p>
        </p:txBody>
      </p:sp>
      <p:sp>
        <p:nvSpPr>
          <p:cNvPr id="4" name="PB"/>
          <p:cNvSpPr/>
          <p:nvPr/>
        </p:nvSpPr>
        <p:spPr>
          <a:xfrm>
            <a:off x="0" y="9601200"/>
            <a:ext cx="10935854" cy="152400"/>
          </a:xfrm>
          <a:prstGeom prst="rect">
            <a:avLst/>
          </a:prstGeom>
          <a:blipFill rotWithShape="1">
            <a:blip r:embed="rId3"/>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6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3914191622"/>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952500" y="278969"/>
            <a:ext cx="11099800" cy="9236989"/>
          </a:xfrm>
          <a:noFill/>
        </p:spPr>
        <p:txBody>
          <a:bodyPr>
            <a:normAutofit/>
          </a:bodyPr>
          <a:lstStyle/>
          <a:p>
            <a:pPr marL="0" indent="0">
              <a:buNone/>
            </a:pPr>
            <a:r>
              <a:rPr lang="en-US" sz="4400" dirty="0" smtClean="0"/>
              <a:t>We </a:t>
            </a:r>
            <a:r>
              <a:rPr lang="en-US" sz="4400" dirty="0"/>
              <a:t>can think of the different lines of our code as being individual instructions that we give to the computer. The computer follows these instructions explicitly to execute our written code</a:t>
            </a:r>
            <a:r>
              <a:rPr lang="en-US" sz="4400" dirty="0" smtClean="0"/>
              <a:t>.</a:t>
            </a:r>
          </a:p>
          <a:p>
            <a:pPr marL="0" indent="0">
              <a:buNone/>
            </a:pPr>
            <a:r>
              <a:rPr lang="en-US" sz="2100" dirty="0">
                <a:hlinkClick r:id="rId2"/>
              </a:rPr>
              <a:t>http://earsketch.gatech.edu/category/learning/anatomy-of-an-earsketch-project/what-is-</a:t>
            </a:r>
            <a:r>
              <a:rPr lang="en-US" sz="2100" dirty="0" smtClean="0">
                <a:hlinkClick r:id="rId2"/>
              </a:rPr>
              <a:t>programming</a:t>
            </a:r>
            <a:r>
              <a:rPr lang="en-US" sz="2100" dirty="0" smtClean="0"/>
              <a:t> </a:t>
            </a:r>
            <a:endParaRPr lang="en-US" sz="2100" dirty="0"/>
          </a:p>
        </p:txBody>
      </p:sp>
      <p:sp>
        <p:nvSpPr>
          <p:cNvPr id="2" name="PB"/>
          <p:cNvSpPr/>
          <p:nvPr/>
        </p:nvSpPr>
        <p:spPr>
          <a:xfrm>
            <a:off x="0" y="9601200"/>
            <a:ext cx="11231418" cy="152400"/>
          </a:xfrm>
          <a:prstGeom prst="rect">
            <a:avLst/>
          </a:prstGeom>
          <a:blipFill rotWithShape="1">
            <a:blip r:embed="rId3"/>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6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1300575232"/>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t>
            </a:r>
            <a:r>
              <a:rPr lang="en-US" dirty="0" smtClean="0"/>
              <a:t>ontinue;</a:t>
            </a:r>
            <a:endParaRPr lang="en-US" dirty="0"/>
          </a:p>
        </p:txBody>
      </p:sp>
      <p:sp>
        <p:nvSpPr>
          <p:cNvPr id="3" name="Text Placeholder 2"/>
          <p:cNvSpPr>
            <a:spLocks noGrp="1"/>
          </p:cNvSpPr>
          <p:nvPr>
            <p:ph type="body" idx="1"/>
          </p:nvPr>
        </p:nvSpPr>
        <p:spPr/>
        <p:txBody>
          <a:bodyPr/>
          <a:lstStyle/>
          <a:p>
            <a:pPr marL="0" indent="0" algn="just">
              <a:buNone/>
            </a:pPr>
            <a:r>
              <a:rPr lang="en-US" dirty="0" smtClean="0"/>
              <a:t>We know that was a lot of information to take in but we promise that as we work together as a development team, utilizing these concepts to create viable products, and learning new and exciting concepts and tools, this first day will seem like the breeze.</a:t>
            </a:r>
            <a:endParaRPr lang="en-US" dirty="0"/>
          </a:p>
        </p:txBody>
      </p:sp>
      <p:sp>
        <p:nvSpPr>
          <p:cNvPr id="4" name="PB"/>
          <p:cNvSpPr/>
          <p:nvPr/>
        </p:nvSpPr>
        <p:spPr>
          <a:xfrm>
            <a:off x="0" y="9601200"/>
            <a:ext cx="11526982" cy="152400"/>
          </a:xfrm>
          <a:prstGeom prst="rect">
            <a:avLst/>
          </a:prstGeom>
          <a:blipFill rotWithShape="1">
            <a:blip r:embed="rId2"/>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6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2697950812"/>
      </p:ext>
    </p:extLst>
  </p:cSld>
  <p:clrMapOvr>
    <a:masterClrMapping/>
  </p:clrMapOvr>
  <p:transition xmlns:p14="http://schemas.microsoft.com/office/powerpoint/2010/mai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Today’s Goals</a:t>
            </a:r>
            <a:endParaRPr lang="en-US" dirty="0"/>
          </a:p>
        </p:txBody>
      </p:sp>
      <p:sp>
        <p:nvSpPr>
          <p:cNvPr id="3" name="Text Placeholder 2"/>
          <p:cNvSpPr>
            <a:spLocks noGrp="1"/>
          </p:cNvSpPr>
          <p:nvPr>
            <p:ph type="body" idx="1"/>
          </p:nvPr>
        </p:nvSpPr>
        <p:spPr/>
        <p:txBody>
          <a:bodyPr anchor="t">
            <a:normAutofit fontScale="85000" lnSpcReduction="20000"/>
          </a:bodyPr>
          <a:lstStyle/>
          <a:p>
            <a:r>
              <a:rPr lang="en-US" strike="sngStrike" dirty="0" smtClean="0"/>
              <a:t>Meet the </a:t>
            </a:r>
            <a:r>
              <a:rPr lang="en-US" strike="sngStrike" dirty="0" smtClean="0"/>
              <a:t>Instructors</a:t>
            </a:r>
          </a:p>
          <a:p>
            <a:r>
              <a:rPr lang="en-US" strike="sngStrike" dirty="0"/>
              <a:t>Craft our team </a:t>
            </a:r>
            <a:r>
              <a:rPr lang="en-US" strike="sngStrike" dirty="0" smtClean="0"/>
              <a:t>agreement</a:t>
            </a:r>
            <a:endParaRPr lang="en-US" strike="sngStrike" dirty="0" smtClean="0"/>
          </a:p>
          <a:p>
            <a:r>
              <a:rPr lang="en-US" strike="sngStrike" dirty="0" smtClean="0"/>
              <a:t>Meet the </a:t>
            </a:r>
            <a:r>
              <a:rPr lang="en-US" strike="sngStrike" dirty="0" smtClean="0"/>
              <a:t>team</a:t>
            </a:r>
            <a:endParaRPr lang="en-US" strike="sngStrike" dirty="0" smtClean="0"/>
          </a:p>
          <a:p>
            <a:r>
              <a:rPr lang="en-US" strike="sngStrike" dirty="0" smtClean="0"/>
              <a:t>Discuss our goals</a:t>
            </a:r>
          </a:p>
          <a:p>
            <a:r>
              <a:rPr lang="en-US" strike="sngStrike" dirty="0" smtClean="0"/>
              <a:t>Discuss our </a:t>
            </a:r>
            <a:r>
              <a:rPr lang="en-US" strike="sngStrike" dirty="0" smtClean="0"/>
              <a:t>workflow</a:t>
            </a:r>
          </a:p>
          <a:p>
            <a:r>
              <a:rPr lang="en-US" strike="sngStrike" dirty="0" smtClean="0"/>
              <a:t>What is programming?</a:t>
            </a:r>
            <a:endParaRPr lang="en-US" strike="sngStrike" dirty="0" smtClean="0"/>
          </a:p>
          <a:p>
            <a:r>
              <a:rPr lang="en-US" dirty="0" smtClean="0"/>
              <a:t>DEV </a:t>
            </a:r>
            <a:r>
              <a:rPr lang="en-US" dirty="0" smtClean="0"/>
              <a:t>TIME!</a:t>
            </a:r>
            <a:endParaRPr lang="en-US" dirty="0"/>
          </a:p>
        </p:txBody>
      </p:sp>
      <p:sp>
        <p:nvSpPr>
          <p:cNvPr id="4" name="PB"/>
          <p:cNvSpPr/>
          <p:nvPr/>
        </p:nvSpPr>
        <p:spPr>
          <a:xfrm>
            <a:off x="0" y="9601200"/>
            <a:ext cx="886691" cy="152400"/>
          </a:xfrm>
          <a:prstGeom prst="rect">
            <a:avLst/>
          </a:prstGeom>
          <a:blipFill rotWithShape="1">
            <a:blip r:embed="rId2"/>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6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3184150676"/>
      </p:ext>
    </p:extLst>
  </p:cSld>
  <p:clrMapOvr>
    <a:masterClrMapping/>
  </p:clrMapOvr>
  <p:transition xmlns:p14="http://schemas.microsoft.com/office/powerpoint/2010/mai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Developers Use Tools</a:t>
            </a:r>
            <a:endParaRPr lang="en-US" dirty="0"/>
          </a:p>
        </p:txBody>
      </p:sp>
      <p:sp>
        <p:nvSpPr>
          <p:cNvPr id="4" name="Text Placeholder 3"/>
          <p:cNvSpPr>
            <a:spLocks noGrp="1"/>
          </p:cNvSpPr>
          <p:nvPr>
            <p:ph type="body" idx="1"/>
          </p:nvPr>
        </p:nvSpPr>
        <p:spPr>
          <a:xfrm>
            <a:off x="952500" y="2063858"/>
            <a:ext cx="11099800" cy="6286500"/>
          </a:xfrm>
        </p:spPr>
        <p:txBody>
          <a:bodyPr>
            <a:normAutofit/>
          </a:bodyPr>
          <a:lstStyle/>
          <a:p>
            <a:pPr marL="742950" indent="-742950">
              <a:buFont typeface="+mj-lt"/>
              <a:buAutoNum type="arabicPeriod"/>
            </a:pPr>
            <a:r>
              <a:rPr lang="en-US" sz="3600" dirty="0"/>
              <a:t>Explore the Developer Tools - instructions (for Google Chrome)</a:t>
            </a:r>
          </a:p>
          <a:p>
            <a:pPr marL="742950" indent="-742950" fontAlgn="base">
              <a:buFont typeface="+mj-lt"/>
              <a:buAutoNum type="arabicPeriod"/>
            </a:pPr>
            <a:r>
              <a:rPr lang="en-US" sz="3600" dirty="0"/>
              <a:t>Click “View”</a:t>
            </a:r>
          </a:p>
          <a:p>
            <a:pPr marL="742950" indent="-742950" fontAlgn="base">
              <a:buFont typeface="+mj-lt"/>
              <a:buAutoNum type="arabicPeriod"/>
            </a:pPr>
            <a:r>
              <a:rPr lang="en-US" sz="3600" dirty="0"/>
              <a:t>Click “Developer”</a:t>
            </a:r>
          </a:p>
          <a:p>
            <a:pPr marL="742950" indent="-742950" fontAlgn="base">
              <a:buFont typeface="+mj-lt"/>
              <a:buAutoNum type="arabicPeriod"/>
            </a:pPr>
            <a:r>
              <a:rPr lang="en-US" sz="3600" dirty="0"/>
              <a:t>Click “Developer Tools”</a:t>
            </a:r>
          </a:p>
          <a:p>
            <a:pPr marL="742950" indent="-742950">
              <a:buFont typeface="+mj-lt"/>
              <a:buAutoNum type="arabicPeriod"/>
            </a:pPr>
            <a:r>
              <a:rPr lang="en-US" sz="3600" dirty="0"/>
              <a:t>OR - Command + Option+ I</a:t>
            </a:r>
          </a:p>
        </p:txBody>
      </p:sp>
      <p:sp>
        <p:nvSpPr>
          <p:cNvPr id="2" name="PB"/>
          <p:cNvSpPr/>
          <p:nvPr/>
        </p:nvSpPr>
        <p:spPr>
          <a:xfrm>
            <a:off x="0" y="9601200"/>
            <a:ext cx="12118109" cy="152400"/>
          </a:xfrm>
          <a:prstGeom prst="rect">
            <a:avLst/>
          </a:prstGeom>
          <a:blipFill rotWithShape="1">
            <a:blip r:embed="rId2"/>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6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4224616531"/>
      </p:ext>
    </p:extLst>
  </p:cSld>
  <p:clrMapOvr>
    <a:masterClrMapping/>
  </p:clrMapOvr>
  <p:transition xmlns:p14="http://schemas.microsoft.com/office/powerpoint/2010/mai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smtClean="0"/>
              <a:t>Udacity</a:t>
            </a:r>
            <a:r>
              <a:rPr lang="en-US" dirty="0" smtClean="0"/>
              <a:t> Challenge</a:t>
            </a:r>
            <a:endParaRPr lang="en-US" dirty="0"/>
          </a:p>
        </p:txBody>
      </p:sp>
      <p:sp>
        <p:nvSpPr>
          <p:cNvPr id="4" name="Text Placeholder 3"/>
          <p:cNvSpPr>
            <a:spLocks noGrp="1"/>
          </p:cNvSpPr>
          <p:nvPr>
            <p:ph type="body" idx="1"/>
          </p:nvPr>
        </p:nvSpPr>
        <p:spPr>
          <a:xfrm>
            <a:off x="952500" y="2123268"/>
            <a:ext cx="11099800" cy="7222210"/>
          </a:xfrm>
        </p:spPr>
        <p:txBody>
          <a:bodyPr anchor="t">
            <a:normAutofit fontScale="92500" lnSpcReduction="20000"/>
          </a:bodyPr>
          <a:lstStyle/>
          <a:p>
            <a:pPr marL="0" indent="0">
              <a:buNone/>
            </a:pPr>
            <a:r>
              <a:rPr lang="en-US" dirty="0" smtClean="0"/>
              <a:t>Type the following in your browser:</a:t>
            </a:r>
          </a:p>
          <a:p>
            <a:pPr marL="0" indent="0">
              <a:buNone/>
            </a:pPr>
            <a:r>
              <a:rPr lang="en-US" sz="4200" b="1" dirty="0" smtClean="0">
                <a:hlinkClick r:id="rId2"/>
              </a:rPr>
              <a:t>http</a:t>
            </a:r>
            <a:r>
              <a:rPr lang="en-US" sz="4200" b="1" dirty="0">
                <a:hlinkClick r:id="rId2"/>
              </a:rPr>
              <a:t>://</a:t>
            </a:r>
            <a:r>
              <a:rPr lang="en-US" sz="4200" b="1" dirty="0" smtClean="0">
                <a:hlinkClick r:id="rId2"/>
              </a:rPr>
              <a:t>udacity.github.io/js-basics/static-home/index.html</a:t>
            </a:r>
            <a:endParaRPr lang="en-US" sz="4200" b="1" dirty="0"/>
          </a:p>
          <a:p>
            <a:pPr marL="1187450" lvl="1" indent="-742950" fontAlgn="base">
              <a:buFont typeface="+mj-lt"/>
              <a:buAutoNum type="arabicPeriod"/>
            </a:pPr>
            <a:r>
              <a:rPr lang="en-US" dirty="0"/>
              <a:t>Open the Developer Tools, click on the tab that says “Console”</a:t>
            </a:r>
          </a:p>
          <a:p>
            <a:pPr marL="1187450" lvl="1" indent="-742950" fontAlgn="base">
              <a:buFont typeface="+mj-lt"/>
              <a:buAutoNum type="arabicPeriod"/>
            </a:pPr>
            <a:r>
              <a:rPr lang="en-US" dirty="0"/>
              <a:t>Type the following code exactly the way it is here, then press enter: </a:t>
            </a:r>
            <a:r>
              <a:rPr lang="en-US" sz="4200" b="1" dirty="0"/>
              <a:t>$(".super-header-wrapper").html("&lt;</a:t>
            </a:r>
            <a:r>
              <a:rPr lang="en-US" sz="4200" b="1" dirty="0" err="1"/>
              <a:t>img</a:t>
            </a:r>
            <a:r>
              <a:rPr lang="en-US" sz="4200" b="1" dirty="0"/>
              <a:t> style='width:100%' </a:t>
            </a:r>
            <a:r>
              <a:rPr lang="en-US" sz="4200" b="1" dirty="0" err="1"/>
              <a:t>src</a:t>
            </a:r>
            <a:r>
              <a:rPr lang="en-US" sz="4200" b="1" dirty="0"/>
              <a:t>='http://</a:t>
            </a:r>
            <a:r>
              <a:rPr lang="en-US" sz="4200" b="1" dirty="0" err="1"/>
              <a:t>goo.gl</a:t>
            </a:r>
            <a:r>
              <a:rPr lang="en-US" sz="4200" b="1" dirty="0"/>
              <a:t>/</a:t>
            </a:r>
            <a:r>
              <a:rPr lang="en-US" sz="4200" b="1" dirty="0" err="1"/>
              <a:t>WCrBmS</a:t>
            </a:r>
            <a:r>
              <a:rPr lang="en-US" sz="4200" b="1" dirty="0"/>
              <a:t>'&gt;");</a:t>
            </a:r>
          </a:p>
          <a:p>
            <a:pPr marL="1187450" lvl="1" indent="-742950" fontAlgn="base">
              <a:buFont typeface="+mj-lt"/>
              <a:buAutoNum type="arabicPeriod"/>
            </a:pPr>
            <a:r>
              <a:rPr lang="en-US" dirty="0"/>
              <a:t>What happens?</a:t>
            </a:r>
          </a:p>
          <a:p>
            <a:pPr marL="0" indent="0">
              <a:buNone/>
            </a:pPr>
            <a:endParaRPr lang="en-US" sz="4400" dirty="0"/>
          </a:p>
        </p:txBody>
      </p:sp>
      <p:sp>
        <p:nvSpPr>
          <p:cNvPr id="2" name="PB"/>
          <p:cNvSpPr/>
          <p:nvPr/>
        </p:nvSpPr>
        <p:spPr>
          <a:xfrm>
            <a:off x="0" y="9601200"/>
            <a:ext cx="12413673" cy="152400"/>
          </a:xfrm>
          <a:prstGeom prst="rect">
            <a:avLst/>
          </a:prstGeom>
          <a:blipFill rotWithShape="1">
            <a:blip r:embed="rId3"/>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6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845393110"/>
      </p:ext>
    </p:extLst>
  </p:cSld>
  <p:clrMapOvr>
    <a:masterClrMapping/>
  </p:clrMapOvr>
  <p:transition xmlns:p14="http://schemas.microsoft.com/office/powerpoint/2010/mai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324746" y="2014780"/>
            <a:ext cx="9174997" cy="601334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l" defTabSz="584200" rtl="0" fontAlgn="auto" latinLnBrk="0" hangingPunct="0">
              <a:lnSpc>
                <a:spcPct val="100000"/>
              </a:lnSpc>
              <a:spcBef>
                <a:spcPts val="0"/>
              </a:spcBef>
              <a:spcAft>
                <a:spcPts val="0"/>
              </a:spcAft>
              <a:buClrTx/>
              <a:buSzTx/>
              <a:buFontTx/>
              <a:buNone/>
              <a:tabLst/>
            </a:pPr>
            <a:r>
              <a:rPr lang="en-US" sz="4400" dirty="0"/>
              <a:t>f</a:t>
            </a:r>
            <a:r>
              <a:rPr lang="en-US" sz="4400" dirty="0" smtClean="0"/>
              <a:t>inally{</a:t>
            </a:r>
          </a:p>
          <a:p>
            <a:pPr marL="0" marR="0" indent="0" algn="l" defTabSz="584200" rtl="0" fontAlgn="auto" latinLnBrk="0" hangingPunct="0">
              <a:lnSpc>
                <a:spcPct val="100000"/>
              </a:lnSpc>
              <a:spcBef>
                <a:spcPts val="0"/>
              </a:spcBef>
              <a:spcAft>
                <a:spcPts val="0"/>
              </a:spcAft>
              <a:buClrTx/>
              <a:buSzTx/>
              <a:buFontTx/>
              <a:buNone/>
              <a:tabLst/>
            </a:pPr>
            <a:r>
              <a:rPr lang="en-US" sz="4400" dirty="0" smtClean="0"/>
              <a:t>	</a:t>
            </a:r>
            <a:r>
              <a:rPr lang="en-US" sz="4400" dirty="0" err="1" smtClean="0"/>
              <a:t>talkAboutWhatWe’veLearned</a:t>
            </a:r>
            <a:r>
              <a:rPr lang="en-US" sz="4400" dirty="0" smtClean="0"/>
              <a:t>();</a:t>
            </a:r>
          </a:p>
          <a:p>
            <a:pPr marL="0" marR="0" indent="0" algn="l" defTabSz="584200" rtl="0" fontAlgn="auto" latinLnBrk="0" hangingPunct="0">
              <a:lnSpc>
                <a:spcPct val="100000"/>
              </a:lnSpc>
              <a:spcBef>
                <a:spcPts val="0"/>
              </a:spcBef>
              <a:spcAft>
                <a:spcPts val="0"/>
              </a:spcAft>
              <a:buClrTx/>
              <a:buSzTx/>
              <a:buFontTx/>
              <a:buNone/>
              <a:tabLst/>
            </a:pPr>
            <a:r>
              <a:rPr kumimoji="0" lang="en-US" sz="4400" b="0" i="0" u="none" strike="noStrike" cap="none" spc="0" normalizeH="0" baseline="0" dirty="0">
                <a:ln>
                  <a:noFill/>
                </a:ln>
                <a:effectLst/>
                <a:uFillTx/>
                <a:sym typeface="Helvetica Light"/>
              </a:rPr>
              <a:t>}</a:t>
            </a:r>
          </a:p>
        </p:txBody>
      </p:sp>
      <p:sp>
        <p:nvSpPr>
          <p:cNvPr id="3" name="PB"/>
          <p:cNvSpPr/>
          <p:nvPr/>
        </p:nvSpPr>
        <p:spPr>
          <a:xfrm>
            <a:off x="0" y="9601200"/>
            <a:ext cx="12709237" cy="152400"/>
          </a:xfrm>
          <a:prstGeom prst="rect">
            <a:avLst/>
          </a:prstGeom>
          <a:blipFill rotWithShape="1">
            <a:blip r:embed="rId3"/>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6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2460133016"/>
      </p:ext>
    </p:extLst>
  </p:cSld>
  <p:clrMapOvr>
    <a:masterClrMapping/>
  </p:clrMapOvr>
  <p:transition xmlns:p14="http://schemas.microsoft.com/office/powerpoint/2010/mai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Today’s Goals</a:t>
            </a:r>
            <a:endParaRPr lang="en-US" dirty="0"/>
          </a:p>
        </p:txBody>
      </p:sp>
      <p:sp>
        <p:nvSpPr>
          <p:cNvPr id="3" name="Text Placeholder 2"/>
          <p:cNvSpPr>
            <a:spLocks noGrp="1"/>
          </p:cNvSpPr>
          <p:nvPr>
            <p:ph type="body" idx="1"/>
          </p:nvPr>
        </p:nvSpPr>
        <p:spPr>
          <a:xfrm>
            <a:off x="952500" y="2590800"/>
            <a:ext cx="11099800" cy="5189349"/>
          </a:xfrm>
        </p:spPr>
        <p:txBody>
          <a:bodyPr anchor="t">
            <a:normAutofit fontScale="85000" lnSpcReduction="20000"/>
          </a:bodyPr>
          <a:lstStyle/>
          <a:p>
            <a:r>
              <a:rPr lang="en-US" strike="sngStrike" dirty="0"/>
              <a:t>Meet the Teachers &amp; Procedures</a:t>
            </a:r>
          </a:p>
          <a:p>
            <a:r>
              <a:rPr lang="en-US" strike="sngStrike" dirty="0"/>
              <a:t>Meet the Team</a:t>
            </a:r>
          </a:p>
          <a:p>
            <a:r>
              <a:rPr lang="en-US" strike="sngStrike" dirty="0" smtClean="0"/>
              <a:t>Discuss our goals</a:t>
            </a:r>
          </a:p>
          <a:p>
            <a:r>
              <a:rPr lang="en-US" strike="sngStrike" dirty="0" smtClean="0"/>
              <a:t>Discuss our workflow</a:t>
            </a:r>
          </a:p>
          <a:p>
            <a:r>
              <a:rPr lang="en-US" strike="sngStrike" dirty="0" smtClean="0"/>
              <a:t>Craft our team agreement</a:t>
            </a:r>
          </a:p>
          <a:p>
            <a:r>
              <a:rPr lang="en-US" strike="sngStrike" dirty="0" smtClean="0"/>
              <a:t>DEV TIME!</a:t>
            </a:r>
            <a:endParaRPr lang="en-US" strike="sngStrike" dirty="0"/>
          </a:p>
        </p:txBody>
      </p:sp>
      <p:sp>
        <p:nvSpPr>
          <p:cNvPr id="5" name="TextBox 4"/>
          <p:cNvSpPr txBox="1"/>
          <p:nvPr/>
        </p:nvSpPr>
        <p:spPr>
          <a:xfrm>
            <a:off x="3917627" y="7957949"/>
            <a:ext cx="5036949"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lang="en-US" dirty="0"/>
              <a:t>And now we’re done! </a:t>
            </a:r>
          </a:p>
        </p:txBody>
      </p:sp>
      <p:sp>
        <p:nvSpPr>
          <p:cNvPr id="6" name="TextBox 5"/>
          <p:cNvSpPr txBox="1"/>
          <p:nvPr/>
        </p:nvSpPr>
        <p:spPr>
          <a:xfrm>
            <a:off x="5222929" y="8828136"/>
            <a:ext cx="7463295"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smtClean="0">
                <a:ln>
                  <a:noFill/>
                </a:ln>
                <a:solidFill>
                  <a:srgbClr val="FFFFFF"/>
                </a:solidFill>
                <a:effectLst/>
                <a:uFillTx/>
                <a:latin typeface="+mn-lt"/>
                <a:ea typeface="+mn-ea"/>
                <a:cs typeface="+mn-cs"/>
                <a:sym typeface="Helvetica Light"/>
              </a:rPr>
              <a:t>At least… by our</a:t>
            </a:r>
            <a:r>
              <a:rPr kumimoji="0" lang="en-US" sz="3600" b="0" i="0" u="none" strike="noStrike" cap="none" spc="0" normalizeH="0" dirty="0" smtClean="0">
                <a:ln>
                  <a:noFill/>
                </a:ln>
                <a:solidFill>
                  <a:srgbClr val="FFFFFF"/>
                </a:solidFill>
                <a:effectLst/>
                <a:uFillTx/>
                <a:latin typeface="+mn-lt"/>
                <a:ea typeface="+mn-ea"/>
                <a:cs typeface="+mn-cs"/>
                <a:sym typeface="Helvetica Light"/>
              </a:rPr>
              <a:t> definition of done.</a:t>
            </a:r>
            <a:endParaRPr kumimoji="0" lang="en-US" sz="36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4" name="PB"/>
          <p:cNvSpPr/>
          <p:nvPr/>
        </p:nvSpPr>
        <p:spPr>
          <a:xfrm>
            <a:off x="0" y="9601200"/>
            <a:ext cx="13004800" cy="152400"/>
          </a:xfrm>
          <a:prstGeom prst="rect">
            <a:avLst/>
          </a:prstGeom>
          <a:blipFill rotWithShape="1">
            <a:blip r:embed="rId2"/>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6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807909412"/>
      </p:ext>
    </p:extLst>
  </p:cSld>
  <p:clrMapOvr>
    <a:masterClrMapping/>
  </p:clrMapOvr>
  <p:transition xmlns:p14="http://schemas.microsoft.com/office/powerpoint/2010/mai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hape 124"/>
          <p:cNvSpPr>
            <a:spLocks noGrp="1"/>
          </p:cNvSpPr>
          <p:nvPr>
            <p:ph type="title" idx="4294967295"/>
          </p:nvPr>
        </p:nvSpPr>
        <p:spPr>
          <a:xfrm>
            <a:off x="952500" y="3619865"/>
            <a:ext cx="11099800" cy="2159000"/>
          </a:xfrm>
          <a:prstGeom prst="rect">
            <a:avLst/>
          </a:prstGeom>
        </p:spPr>
        <p:txBody>
          <a:bodyPr/>
          <a:lstStyle/>
          <a:p>
            <a:r>
              <a:rPr lang="en-US" dirty="0" smtClean="0"/>
              <a:t>The </a:t>
            </a:r>
            <a:r>
              <a:rPr lang="en-US" dirty="0" smtClean="0"/>
              <a:t>Instructors</a:t>
            </a:r>
            <a:endParaRPr dirty="0"/>
          </a:p>
        </p:txBody>
      </p:sp>
      <p:sp>
        <p:nvSpPr>
          <p:cNvPr id="2" name="PB"/>
          <p:cNvSpPr/>
          <p:nvPr/>
        </p:nvSpPr>
        <p:spPr>
          <a:xfrm>
            <a:off x="0" y="9601200"/>
            <a:ext cx="1182255" cy="152400"/>
          </a:xfrm>
          <a:prstGeom prst="rect">
            <a:avLst/>
          </a:prstGeom>
          <a:blipFill rotWithShape="1">
            <a:blip r:embed="rId2"/>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6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3693713954"/>
      </p:ext>
    </p:extLst>
  </p:cSld>
  <p:clrMapOvr>
    <a:masterClrMapping/>
  </p:clrMapOvr>
  <p:transition xmlns:p14="http://schemas.microsoft.com/office/powerpoint/2010/main" spd="slow"/>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6" name="120414_familysouthafrica_at_2936_3000x2000.jpeg"/>
          <p:cNvPicPr>
            <a:picLocks noGrp="1" noChangeAspect="1"/>
          </p:cNvPicPr>
          <p:nvPr>
            <p:ph type="pic" idx="13"/>
          </p:nvPr>
        </p:nvPicPr>
        <p:blipFill>
          <a:blip r:embed="rId2">
            <a:extLst>
              <a:ext uri="{28A0092B-C50C-407E-A947-70E740481C1C}">
                <a14:useLocalDpi xmlns:a14="http://schemas.microsoft.com/office/drawing/2010/main" val="0"/>
              </a:ext>
            </a:extLst>
          </a:blip>
          <a:stretch>
            <a:fillRect/>
          </a:stretch>
        </p:blipFill>
        <p:spPr>
          <a:xfrm>
            <a:off x="7027862" y="2571263"/>
            <a:ext cx="4714875" cy="6286500"/>
          </a:xfrm>
          <a:prstGeom prst="rect">
            <a:avLst/>
          </a:prstGeom>
        </p:spPr>
      </p:pic>
      <p:sp>
        <p:nvSpPr>
          <p:cNvPr id="5" name="Shape 127"/>
          <p:cNvSpPr txBox="1">
            <a:spLocks/>
          </p:cNvSpPr>
          <p:nvPr/>
        </p:nvSpPr>
        <p:spPr>
          <a:xfrm>
            <a:off x="952500" y="254000"/>
            <a:ext cx="11099800" cy="2159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a:bodyPr>
          <a:lstStyle>
            <a:lvl1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9pPr>
          </a:lstStyle>
          <a:p>
            <a:r>
              <a:rPr lang="en-US" smtClean="0"/>
              <a:t>Kyle</a:t>
            </a:r>
            <a:endParaRPr lang="en-US" dirty="0"/>
          </a:p>
        </p:txBody>
      </p:sp>
      <p:sp>
        <p:nvSpPr>
          <p:cNvPr id="8" name="Shape 128"/>
          <p:cNvSpPr>
            <a:spLocks noGrp="1"/>
          </p:cNvSpPr>
          <p:nvPr>
            <p:ph type="body" sz="half" idx="1"/>
          </p:nvPr>
        </p:nvSpPr>
        <p:spPr>
          <a:xfrm>
            <a:off x="952500" y="2590800"/>
            <a:ext cx="5334000" cy="6286500"/>
          </a:xfrm>
          <a:prstGeom prst="rect">
            <a:avLst/>
          </a:prstGeom>
        </p:spPr>
        <p:txBody>
          <a:bodyPr>
            <a:normAutofit/>
          </a:bodyPr>
          <a:lstStyle/>
          <a:p>
            <a:pPr marL="457200" indent="-457200" algn="l">
              <a:buFont typeface="Arial"/>
              <a:buChar char="•"/>
            </a:pPr>
            <a:r>
              <a:rPr lang="en-US" sz="2600" dirty="0" smtClean="0"/>
              <a:t>Java/Android developer</a:t>
            </a:r>
            <a:br>
              <a:rPr lang="en-US" sz="2600" dirty="0" smtClean="0"/>
            </a:br>
            <a:endParaRPr lang="en-US" sz="2600" dirty="0" smtClean="0"/>
          </a:p>
          <a:p>
            <a:pPr marL="457200" indent="-457200" algn="l">
              <a:buFont typeface="Arial"/>
              <a:buChar char="•"/>
            </a:pPr>
            <a:r>
              <a:rPr lang="en-US" sz="2600" dirty="0" smtClean="0"/>
              <a:t>Grew </a:t>
            </a:r>
            <a:r>
              <a:rPr lang="en-US" sz="2600" dirty="0"/>
              <a:t>up in </a:t>
            </a:r>
            <a:r>
              <a:rPr lang="en-US" sz="2600" dirty="0" smtClean="0"/>
              <a:t>Ohio</a:t>
            </a:r>
            <a:br>
              <a:rPr lang="en-US" sz="2600" dirty="0" smtClean="0"/>
            </a:br>
            <a:endParaRPr lang="en-US" sz="2600" dirty="0"/>
          </a:p>
          <a:p>
            <a:pPr marL="457200" indent="-457200" algn="l">
              <a:buFont typeface="Arial"/>
              <a:buChar char="•"/>
            </a:pPr>
            <a:r>
              <a:rPr lang="en-US" sz="2600" dirty="0"/>
              <a:t>E</a:t>
            </a:r>
            <a:r>
              <a:rPr lang="en-US" sz="2600" dirty="0" smtClean="0"/>
              <a:t>njoy traveling and learning about different places</a:t>
            </a:r>
            <a:br>
              <a:rPr lang="en-US" sz="2600" dirty="0" smtClean="0"/>
            </a:br>
            <a:endParaRPr lang="en-US" sz="2600" dirty="0"/>
          </a:p>
          <a:p>
            <a:pPr marL="457200" indent="-457200" algn="l">
              <a:buFont typeface="Arial"/>
              <a:buChar char="•"/>
            </a:pPr>
            <a:r>
              <a:rPr lang="en-US" sz="2600" dirty="0" smtClean="0"/>
              <a:t>Graduated from Princeton</a:t>
            </a:r>
            <a:br>
              <a:rPr lang="en-US" sz="2600" dirty="0" smtClean="0"/>
            </a:br>
            <a:endParaRPr lang="en-US" sz="2600" dirty="0" smtClean="0"/>
          </a:p>
          <a:p>
            <a:pPr marL="457200" indent="-457200" algn="l">
              <a:buFont typeface="Arial"/>
              <a:buChar char="•"/>
            </a:pPr>
            <a:r>
              <a:rPr lang="en-US" sz="2600" dirty="0"/>
              <a:t>L</a:t>
            </a:r>
            <a:r>
              <a:rPr lang="en-US" sz="2600" dirty="0" smtClean="0"/>
              <a:t>ike cereal, especially Honey Bunches of Oats</a:t>
            </a:r>
            <a:br>
              <a:rPr lang="en-US" sz="2600" dirty="0" smtClean="0"/>
            </a:br>
            <a:endParaRPr lang="en-US" sz="2600" dirty="0"/>
          </a:p>
          <a:p>
            <a:pPr marL="457200" indent="-457200" algn="l">
              <a:buFont typeface="Arial"/>
              <a:buChar char="•"/>
            </a:pPr>
            <a:r>
              <a:rPr lang="en-US" sz="2600" dirty="0" smtClean="0"/>
              <a:t>Into French hip-hop/pop at the moment</a:t>
            </a:r>
            <a:endParaRPr sz="2600" dirty="0"/>
          </a:p>
        </p:txBody>
      </p:sp>
      <p:sp>
        <p:nvSpPr>
          <p:cNvPr id="3" name="PB"/>
          <p:cNvSpPr/>
          <p:nvPr/>
        </p:nvSpPr>
        <p:spPr>
          <a:xfrm>
            <a:off x="0" y="9601200"/>
            <a:ext cx="1477818" cy="152400"/>
          </a:xfrm>
          <a:prstGeom prst="rect">
            <a:avLst/>
          </a:prstGeom>
          <a:blipFill rotWithShape="1">
            <a:blip r:embed="rId3"/>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6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2693943498"/>
      </p:ext>
    </p:extLst>
  </p:cSld>
  <p:clrMapOvr>
    <a:masterClrMapping/>
  </p:clrMapOvr>
  <p:transition xmlns:p14="http://schemas.microsoft.com/office/powerpoint/2010/main" spd="slow"/>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0" name="120414_familysouthafrica_at_2936_3000x2000.jpeg"/>
          <p:cNvPicPr>
            <a:picLocks noGrp="1" noChangeAspect="1"/>
          </p:cNvPicPr>
          <p:nvPr>
            <p:ph type="pic" idx="13"/>
          </p:nvPr>
        </p:nvPicPr>
        <p:blipFill rotWithShape="1">
          <a:blip r:embed="rId2">
            <a:extLst>
              <a:ext uri="{28A0092B-C50C-407E-A947-70E740481C1C}">
                <a14:useLocalDpi xmlns:a14="http://schemas.microsoft.com/office/drawing/2010/main" val="0"/>
              </a:ext>
            </a:extLst>
          </a:blip>
          <a:srcRect t="10415" b="12439"/>
          <a:stretch/>
        </p:blipFill>
        <p:spPr>
          <a:xfrm>
            <a:off x="7617222" y="3200400"/>
            <a:ext cx="3536156" cy="4937760"/>
          </a:xfrm>
          <a:prstGeom prst="rect">
            <a:avLst/>
          </a:prstGeom>
        </p:spPr>
      </p:pic>
      <p:sp>
        <p:nvSpPr>
          <p:cNvPr id="5" name="Shape 131"/>
          <p:cNvSpPr txBox="1">
            <a:spLocks/>
          </p:cNvSpPr>
          <p:nvPr/>
        </p:nvSpPr>
        <p:spPr>
          <a:xfrm>
            <a:off x="952500" y="254000"/>
            <a:ext cx="11099800" cy="2159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a:bodyPr>
          <a:lstStyle>
            <a:lvl1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9pPr>
          </a:lstStyle>
          <a:p>
            <a:r>
              <a:rPr lang="en-US" smtClean="0"/>
              <a:t>Brandy</a:t>
            </a:r>
            <a:endParaRPr lang="en-US" dirty="0"/>
          </a:p>
        </p:txBody>
      </p:sp>
      <p:sp>
        <p:nvSpPr>
          <p:cNvPr id="6" name="Shape 132"/>
          <p:cNvSpPr txBox="1">
            <a:spLocks/>
          </p:cNvSpPr>
          <p:nvPr/>
        </p:nvSpPr>
        <p:spPr>
          <a:xfrm>
            <a:off x="952500" y="2590800"/>
            <a:ext cx="5334000" cy="62865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lnSpcReduction="10000"/>
          </a:bodyPr>
          <a:lstStyle>
            <a:lvl1pPr marL="0" marR="0" indent="0" algn="ctr" defTabSz="584200" rtl="0" latinLnBrk="0">
              <a:lnSpc>
                <a:spcPct val="100000"/>
              </a:lnSpc>
              <a:spcBef>
                <a:spcPts val="0"/>
              </a:spcBef>
              <a:spcAft>
                <a:spcPts val="0"/>
              </a:spcAft>
              <a:buClrTx/>
              <a:buSzTx/>
              <a:buFontTx/>
              <a:buNone/>
              <a:tabLst/>
              <a:defRPr sz="3200" b="0" i="0" u="none" strike="noStrike" cap="none" spc="0" baseline="0">
                <a:ln>
                  <a:noFill/>
                </a:ln>
                <a:solidFill>
                  <a:srgbClr val="FFFFFF"/>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sz="3200" b="0" i="0" u="none" strike="noStrike" cap="none" spc="0" baseline="0">
                <a:ln>
                  <a:noFill/>
                </a:ln>
                <a:solidFill>
                  <a:srgbClr val="FFFFFF"/>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sz="3200" b="0" i="0" u="none" strike="noStrike" cap="none" spc="0" baseline="0">
                <a:ln>
                  <a:noFill/>
                </a:ln>
                <a:solidFill>
                  <a:srgbClr val="FFFFFF"/>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sz="3200" b="0" i="0" u="none" strike="noStrike" cap="none" spc="0" baseline="0">
                <a:ln>
                  <a:noFill/>
                </a:ln>
                <a:solidFill>
                  <a:srgbClr val="FFFFFF"/>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sz="3200" b="0" i="0" u="none" strike="noStrike" cap="none" spc="0" baseline="0">
                <a:ln>
                  <a:noFill/>
                </a:ln>
                <a:solidFill>
                  <a:srgbClr val="FFFFFF"/>
                </a:solidFill>
                <a:uFillTx/>
                <a:latin typeface="+mn-lt"/>
                <a:ea typeface="+mn-ea"/>
                <a:cs typeface="+mn-cs"/>
                <a:sym typeface="Helvetica Light"/>
              </a:defRPr>
            </a:lvl5pPr>
            <a:lvl6pPr marL="2667000" marR="0" indent="-444500" algn="l" defTabSz="584200" rtl="0" latinLnBrk="0">
              <a:lnSpc>
                <a:spcPct val="100000"/>
              </a:lnSpc>
              <a:spcBef>
                <a:spcPts val="4200"/>
              </a:spcBef>
              <a:spcAft>
                <a:spcPts val="0"/>
              </a:spcAft>
              <a:buClrTx/>
              <a:buSzPct val="75000"/>
              <a:buFontTx/>
              <a:buChar char="•"/>
              <a:tabLst/>
              <a:defRPr sz="3800" b="0" i="0" u="none" strike="noStrike" cap="none" spc="0" baseline="0">
                <a:ln>
                  <a:noFill/>
                </a:ln>
                <a:solidFill>
                  <a:srgbClr val="FFFFFF"/>
                </a:solidFill>
                <a:uFillTx/>
                <a:latin typeface="+mn-lt"/>
                <a:ea typeface="+mn-ea"/>
                <a:cs typeface="+mn-cs"/>
                <a:sym typeface="Helvetica Light"/>
              </a:defRPr>
            </a:lvl6pPr>
            <a:lvl7pPr marL="3111500" marR="0" indent="-444500" algn="l" defTabSz="584200" rtl="0" latinLnBrk="0">
              <a:lnSpc>
                <a:spcPct val="100000"/>
              </a:lnSpc>
              <a:spcBef>
                <a:spcPts val="4200"/>
              </a:spcBef>
              <a:spcAft>
                <a:spcPts val="0"/>
              </a:spcAft>
              <a:buClrTx/>
              <a:buSzPct val="75000"/>
              <a:buFontTx/>
              <a:buChar char="•"/>
              <a:tabLst/>
              <a:defRPr sz="3800" b="0" i="0" u="none" strike="noStrike" cap="none" spc="0" baseline="0">
                <a:ln>
                  <a:noFill/>
                </a:ln>
                <a:solidFill>
                  <a:srgbClr val="FFFFFF"/>
                </a:solidFill>
                <a:uFillTx/>
                <a:latin typeface="+mn-lt"/>
                <a:ea typeface="+mn-ea"/>
                <a:cs typeface="+mn-cs"/>
                <a:sym typeface="Helvetica Light"/>
              </a:defRPr>
            </a:lvl7pPr>
            <a:lvl8pPr marL="3556000" marR="0" indent="-444500" algn="l" defTabSz="584200" rtl="0" latinLnBrk="0">
              <a:lnSpc>
                <a:spcPct val="100000"/>
              </a:lnSpc>
              <a:spcBef>
                <a:spcPts val="4200"/>
              </a:spcBef>
              <a:spcAft>
                <a:spcPts val="0"/>
              </a:spcAft>
              <a:buClrTx/>
              <a:buSzPct val="75000"/>
              <a:buFontTx/>
              <a:buChar char="•"/>
              <a:tabLst/>
              <a:defRPr sz="3800" b="0" i="0" u="none" strike="noStrike" cap="none" spc="0" baseline="0">
                <a:ln>
                  <a:noFill/>
                </a:ln>
                <a:solidFill>
                  <a:srgbClr val="FFFFFF"/>
                </a:solidFill>
                <a:uFillTx/>
                <a:latin typeface="+mn-lt"/>
                <a:ea typeface="+mn-ea"/>
                <a:cs typeface="+mn-cs"/>
                <a:sym typeface="Helvetica Light"/>
              </a:defRPr>
            </a:lvl8pPr>
            <a:lvl9pPr marL="4000500" marR="0" indent="-444500" algn="l" defTabSz="584200" rtl="0" latinLnBrk="0">
              <a:lnSpc>
                <a:spcPct val="100000"/>
              </a:lnSpc>
              <a:spcBef>
                <a:spcPts val="4200"/>
              </a:spcBef>
              <a:spcAft>
                <a:spcPts val="0"/>
              </a:spcAft>
              <a:buClrTx/>
              <a:buSzPct val="75000"/>
              <a:buFontTx/>
              <a:buChar char="•"/>
              <a:tabLst/>
              <a:defRPr sz="3800" b="0" i="0" u="none" strike="noStrike" cap="none" spc="0" baseline="0">
                <a:ln>
                  <a:noFill/>
                </a:ln>
                <a:solidFill>
                  <a:srgbClr val="FFFFFF"/>
                </a:solidFill>
                <a:uFillTx/>
                <a:latin typeface="+mn-lt"/>
                <a:ea typeface="+mn-ea"/>
                <a:cs typeface="+mn-cs"/>
                <a:sym typeface="Helvetica Light"/>
              </a:defRPr>
            </a:lvl9pPr>
          </a:lstStyle>
          <a:p>
            <a:pPr marL="457200" indent="-457200">
              <a:buFont typeface="Arial"/>
              <a:buChar char="•"/>
            </a:pPr>
            <a:r>
              <a:rPr lang="en-US" dirty="0"/>
              <a:t>Writer of Code (Java</a:t>
            </a:r>
            <a:r>
              <a:rPr lang="en-US" dirty="0" smtClean="0"/>
              <a:t>)</a:t>
            </a:r>
            <a:br>
              <a:rPr lang="en-US" dirty="0" smtClean="0"/>
            </a:br>
            <a:endParaRPr lang="en-US" dirty="0"/>
          </a:p>
          <a:p>
            <a:pPr marL="457200" indent="-457200">
              <a:buFont typeface="Arial"/>
              <a:buChar char="•"/>
            </a:pPr>
            <a:r>
              <a:rPr lang="en-US" dirty="0"/>
              <a:t>Writer of Words (Poetry</a:t>
            </a:r>
            <a:r>
              <a:rPr lang="en-US" dirty="0" smtClean="0"/>
              <a:t>)</a:t>
            </a:r>
            <a:br>
              <a:rPr lang="en-US" dirty="0" smtClean="0"/>
            </a:br>
            <a:endParaRPr lang="en-US" dirty="0"/>
          </a:p>
          <a:p>
            <a:pPr marL="457200" indent="-457200">
              <a:buFont typeface="Arial"/>
              <a:buChar char="•"/>
            </a:pPr>
            <a:r>
              <a:rPr lang="en-US" dirty="0"/>
              <a:t>Mom of two small </a:t>
            </a:r>
            <a:r>
              <a:rPr lang="en-US" dirty="0" smtClean="0"/>
              <a:t>humans</a:t>
            </a:r>
            <a:br>
              <a:rPr lang="en-US" dirty="0" smtClean="0"/>
            </a:br>
            <a:endParaRPr lang="en-US" dirty="0"/>
          </a:p>
          <a:p>
            <a:pPr marL="457200" indent="-457200">
              <a:buFont typeface="Arial"/>
              <a:buChar char="•"/>
            </a:pPr>
            <a:r>
              <a:rPr lang="en-US" dirty="0"/>
              <a:t>Detroit Born and </a:t>
            </a:r>
            <a:r>
              <a:rPr lang="en-US" dirty="0" smtClean="0"/>
              <a:t>Raised</a:t>
            </a:r>
            <a:br>
              <a:rPr lang="en-US" dirty="0" smtClean="0"/>
            </a:br>
            <a:endParaRPr lang="en-US" dirty="0"/>
          </a:p>
          <a:p>
            <a:pPr marL="457200" indent="-457200">
              <a:buFont typeface="Arial"/>
              <a:buChar char="•"/>
            </a:pPr>
            <a:r>
              <a:rPr lang="en-US" dirty="0"/>
              <a:t>Halo Mistress Chief (</a:t>
            </a:r>
            <a:r>
              <a:rPr lang="en-US" dirty="0" err="1"/>
              <a:t>Ubisoft</a:t>
            </a:r>
            <a:r>
              <a:rPr lang="en-US" dirty="0" smtClean="0"/>
              <a:t>)</a:t>
            </a:r>
            <a:br>
              <a:rPr lang="en-US" dirty="0" smtClean="0"/>
            </a:br>
            <a:endParaRPr lang="en-US" dirty="0"/>
          </a:p>
          <a:p>
            <a:pPr marL="457200" indent="-457200">
              <a:buFont typeface="Arial"/>
              <a:buChar char="•"/>
            </a:pPr>
            <a:r>
              <a:rPr lang="en-US" dirty="0"/>
              <a:t>Reader of Sci-Fi </a:t>
            </a:r>
            <a:r>
              <a:rPr lang="en-US" dirty="0" smtClean="0"/>
              <a:t/>
            </a:r>
            <a:br>
              <a:rPr lang="en-US" dirty="0" smtClean="0"/>
            </a:br>
            <a:endParaRPr lang="en-US" dirty="0"/>
          </a:p>
          <a:p>
            <a:pPr marL="457200" indent="-457200">
              <a:buFont typeface="Arial"/>
              <a:buChar char="•"/>
            </a:pPr>
            <a:r>
              <a:rPr lang="en-US" dirty="0"/>
              <a:t>Part Android</a:t>
            </a:r>
          </a:p>
        </p:txBody>
      </p:sp>
      <p:sp>
        <p:nvSpPr>
          <p:cNvPr id="3" name="PB"/>
          <p:cNvSpPr/>
          <p:nvPr/>
        </p:nvSpPr>
        <p:spPr>
          <a:xfrm>
            <a:off x="0" y="9601200"/>
            <a:ext cx="1773382" cy="152400"/>
          </a:xfrm>
          <a:prstGeom prst="rect">
            <a:avLst/>
          </a:prstGeom>
          <a:blipFill rotWithShape="1">
            <a:blip r:embed="rId3"/>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6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507014198"/>
      </p:ext>
    </p:extLst>
  </p:cSld>
  <p:clrMapOvr>
    <a:masterClrMapping/>
  </p:clrMapOvr>
  <p:transition xmlns:p14="http://schemas.microsoft.com/office/powerpoint/2010/main" spd="slow"/>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Today’s Goals</a:t>
            </a:r>
            <a:endParaRPr lang="en-US" dirty="0"/>
          </a:p>
        </p:txBody>
      </p:sp>
      <p:sp>
        <p:nvSpPr>
          <p:cNvPr id="3" name="Text Placeholder 2"/>
          <p:cNvSpPr>
            <a:spLocks noGrp="1"/>
          </p:cNvSpPr>
          <p:nvPr>
            <p:ph type="body" idx="1"/>
          </p:nvPr>
        </p:nvSpPr>
        <p:spPr/>
        <p:txBody>
          <a:bodyPr anchor="t">
            <a:normAutofit fontScale="85000" lnSpcReduction="20000"/>
          </a:bodyPr>
          <a:lstStyle/>
          <a:p>
            <a:r>
              <a:rPr lang="en-US" strike="sngStrike" dirty="0" smtClean="0"/>
              <a:t>Meet the </a:t>
            </a:r>
            <a:r>
              <a:rPr lang="en-US" strike="sngStrike" dirty="0" smtClean="0"/>
              <a:t>Instructors</a:t>
            </a:r>
          </a:p>
          <a:p>
            <a:r>
              <a:rPr lang="en-US" dirty="0"/>
              <a:t>Craft our team </a:t>
            </a:r>
            <a:r>
              <a:rPr lang="en-US" dirty="0" smtClean="0"/>
              <a:t>agreement</a:t>
            </a:r>
            <a:endParaRPr lang="en-US" dirty="0" smtClean="0"/>
          </a:p>
          <a:p>
            <a:r>
              <a:rPr lang="en-US" dirty="0" smtClean="0"/>
              <a:t>Meet the </a:t>
            </a:r>
            <a:r>
              <a:rPr lang="en-US" dirty="0" smtClean="0"/>
              <a:t>team</a:t>
            </a:r>
            <a:endParaRPr lang="en-US" dirty="0" smtClean="0"/>
          </a:p>
          <a:p>
            <a:r>
              <a:rPr lang="en-US" dirty="0" smtClean="0"/>
              <a:t>Discuss our goals</a:t>
            </a:r>
          </a:p>
          <a:p>
            <a:r>
              <a:rPr lang="en-US" dirty="0" smtClean="0"/>
              <a:t>Discuss our </a:t>
            </a:r>
            <a:r>
              <a:rPr lang="en-US" dirty="0" smtClean="0"/>
              <a:t>workflow</a:t>
            </a:r>
          </a:p>
          <a:p>
            <a:r>
              <a:rPr lang="en-US" dirty="0" smtClean="0"/>
              <a:t>What is programming?</a:t>
            </a:r>
            <a:endParaRPr lang="en-US" dirty="0" smtClean="0"/>
          </a:p>
          <a:p>
            <a:r>
              <a:rPr lang="en-US" dirty="0" smtClean="0"/>
              <a:t>DEV </a:t>
            </a:r>
            <a:r>
              <a:rPr lang="en-US" dirty="0" smtClean="0"/>
              <a:t>TIME!</a:t>
            </a:r>
            <a:endParaRPr lang="en-US" dirty="0"/>
          </a:p>
        </p:txBody>
      </p:sp>
      <p:sp>
        <p:nvSpPr>
          <p:cNvPr id="4" name="PB"/>
          <p:cNvSpPr/>
          <p:nvPr/>
        </p:nvSpPr>
        <p:spPr>
          <a:xfrm>
            <a:off x="0" y="9601200"/>
            <a:ext cx="886691" cy="152400"/>
          </a:xfrm>
          <a:prstGeom prst="rect">
            <a:avLst/>
          </a:prstGeom>
          <a:blipFill rotWithShape="1">
            <a:blip r:embed="rId2"/>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6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3184150676"/>
      </p:ext>
    </p:extLst>
  </p:cSld>
  <p:clrMapOvr>
    <a:masterClrMapping/>
  </p:clrMapOvr>
  <p:transition xmlns:p14="http://schemas.microsoft.com/office/powerpoint/2010/mai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 name="Shape 150"/>
          <p:cNvSpPr>
            <a:spLocks noGrp="1"/>
          </p:cNvSpPr>
          <p:nvPr>
            <p:ph type="title"/>
          </p:nvPr>
        </p:nvSpPr>
        <p:spPr>
          <a:xfrm>
            <a:off x="1457037" y="4051476"/>
            <a:ext cx="10090727" cy="2159000"/>
          </a:xfrm>
          <a:prstGeom prst="rect">
            <a:avLst/>
          </a:prstGeom>
        </p:spPr>
        <p:txBody>
          <a:bodyPr>
            <a:normAutofit fontScale="90000"/>
          </a:bodyPr>
          <a:lstStyle/>
          <a:p>
            <a:r>
              <a:rPr lang="en-US" dirty="0" smtClean="0"/>
              <a:t>Why a team agreement?</a:t>
            </a:r>
            <a:endParaRPr dirty="0"/>
          </a:p>
        </p:txBody>
      </p:sp>
      <p:sp>
        <p:nvSpPr>
          <p:cNvPr id="2" name="PB"/>
          <p:cNvSpPr/>
          <p:nvPr/>
        </p:nvSpPr>
        <p:spPr>
          <a:xfrm>
            <a:off x="0" y="9601200"/>
            <a:ext cx="8571346" cy="152400"/>
          </a:xfrm>
          <a:prstGeom prst="rect">
            <a:avLst/>
          </a:prstGeom>
          <a:blipFill rotWithShape="1">
            <a:blip r:embed="rId3"/>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6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2232862246"/>
      </p:ext>
    </p:extLst>
  </p:cSld>
  <p:clrMapOvr>
    <a:masterClrMapping/>
  </p:clrMapOvr>
  <p:transition xmlns:p14="http://schemas.microsoft.com/office/powerpoint/2010/main" spd="slow"/>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 name="Shape 150"/>
          <p:cNvSpPr>
            <a:spLocks noGrp="1"/>
          </p:cNvSpPr>
          <p:nvPr>
            <p:ph type="title"/>
          </p:nvPr>
        </p:nvSpPr>
        <p:spPr>
          <a:xfrm>
            <a:off x="1457037" y="825832"/>
            <a:ext cx="10090727" cy="1474625"/>
          </a:xfrm>
          <a:prstGeom prst="rect">
            <a:avLst/>
          </a:prstGeom>
        </p:spPr>
        <p:txBody>
          <a:bodyPr>
            <a:normAutofit fontScale="90000"/>
          </a:bodyPr>
          <a:lstStyle/>
          <a:p>
            <a:r>
              <a:rPr lang="en-US" dirty="0" smtClean="0"/>
              <a:t>Why a team agreement?</a:t>
            </a:r>
            <a:endParaRPr dirty="0"/>
          </a:p>
        </p:txBody>
      </p:sp>
      <p:sp>
        <p:nvSpPr>
          <p:cNvPr id="4" name="Shape 150"/>
          <p:cNvSpPr txBox="1">
            <a:spLocks/>
          </p:cNvSpPr>
          <p:nvPr/>
        </p:nvSpPr>
        <p:spPr>
          <a:xfrm>
            <a:off x="883729" y="3084063"/>
            <a:ext cx="11050147" cy="546262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a:bodyPr>
          <a:lstStyle>
            <a:lvl1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9pPr>
          </a:lstStyle>
          <a:p>
            <a:endParaRPr lang="en-US" sz="5600" dirty="0"/>
          </a:p>
        </p:txBody>
      </p:sp>
      <p:sp>
        <p:nvSpPr>
          <p:cNvPr id="3" name="Rectangle 2"/>
          <p:cNvSpPr/>
          <p:nvPr/>
        </p:nvSpPr>
        <p:spPr>
          <a:xfrm>
            <a:off x="1457037" y="3875374"/>
            <a:ext cx="10090727" cy="1448854"/>
          </a:xfrm>
          <a:prstGeom prst="rect">
            <a:avLst/>
          </a:prstGeom>
        </p:spPr>
        <p:txBody>
          <a:bodyPr wrap="square">
            <a:spAutoFit/>
          </a:bodyPr>
          <a:lstStyle/>
          <a:p>
            <a:pPr marL="571500" indent="-571500" algn="l">
              <a:buFont typeface="Arial"/>
              <a:buChar char="•"/>
            </a:pPr>
            <a:r>
              <a:rPr lang="en-US" sz="5400" dirty="0" smtClean="0"/>
              <a:t>Your reasons: _________</a:t>
            </a:r>
            <a:br>
              <a:rPr lang="en-US" sz="5400" dirty="0" smtClean="0"/>
            </a:br>
            <a:endParaRPr lang="en-US" sz="5400" dirty="0" smtClean="0"/>
          </a:p>
          <a:p>
            <a:pPr marL="571500" indent="-571500" algn="l">
              <a:buFont typeface="Arial"/>
              <a:buChar char="•"/>
            </a:pPr>
            <a:r>
              <a:rPr lang="en-US" sz="5400" dirty="0" smtClean="0"/>
              <a:t>How have computers taken over the world?</a:t>
            </a:r>
            <a:endParaRPr lang="en-US" sz="5400" dirty="0"/>
          </a:p>
        </p:txBody>
      </p:sp>
      <p:sp>
        <p:nvSpPr>
          <p:cNvPr id="2" name="PB"/>
          <p:cNvSpPr/>
          <p:nvPr/>
        </p:nvSpPr>
        <p:spPr>
          <a:xfrm>
            <a:off x="0" y="9601200"/>
            <a:ext cx="2364509" cy="152400"/>
          </a:xfrm>
          <a:prstGeom prst="rect">
            <a:avLst/>
          </a:prstGeom>
          <a:blipFill rotWithShape="1">
            <a:blip r:embed="rId3"/>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6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2916144473"/>
      </p:ext>
    </p:extLst>
  </p:cSld>
  <p:clrMapOvr>
    <a:masterClrMapping/>
  </p:clrMapOvr>
  <p:transition xmlns:p14="http://schemas.microsoft.com/office/powerpoint/2010/main" spd="slow"/>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Black">
  <a:themeElements>
    <a:clrScheme name="Black">
      <a:dk1>
        <a:srgbClr val="000000"/>
      </a:dk1>
      <a:lt1>
        <a:srgbClr val="FFFFFF"/>
      </a:lt1>
      <a:dk2>
        <a:srgbClr val="53585F"/>
      </a:dk2>
      <a:lt2>
        <a:srgbClr val="DCDEE0"/>
      </a:lt2>
      <a:accent1>
        <a:srgbClr val="0065C1"/>
      </a:accent1>
      <a:accent2>
        <a:srgbClr val="00A6AC"/>
      </a:accent2>
      <a:accent3>
        <a:srgbClr val="308B16"/>
      </a:accent3>
      <a:accent4>
        <a:srgbClr val="BC8027"/>
      </a:accent4>
      <a:accent5>
        <a:srgbClr val="971817"/>
      </a:accent5>
      <a:accent6>
        <a:srgbClr val="5747C1"/>
      </a:accent6>
      <a:hlink>
        <a:srgbClr val="0000FF"/>
      </a:hlink>
      <a:folHlink>
        <a:srgbClr val="FF00FF"/>
      </a:folHlink>
    </a:clrScheme>
    <a:fontScheme name="Black">
      <a:majorFont>
        <a:latin typeface="Helvetica Light"/>
        <a:ea typeface="Helvetica Light"/>
        <a:cs typeface="Helvetica Light"/>
      </a:majorFont>
      <a:minorFont>
        <a:latin typeface="Helvetica Light"/>
        <a:ea typeface="Helvetica Light"/>
        <a:cs typeface="Helvetica Light"/>
      </a:minorFont>
    </a:fontScheme>
    <a:fmtScheme name="Blac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6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Black">
  <a:themeElements>
    <a:clrScheme name="Black">
      <a:dk1>
        <a:srgbClr val="000000"/>
      </a:dk1>
      <a:lt1>
        <a:srgbClr val="FFFFFF"/>
      </a:lt1>
      <a:dk2>
        <a:srgbClr val="53585F"/>
      </a:dk2>
      <a:lt2>
        <a:srgbClr val="DCDEE0"/>
      </a:lt2>
      <a:accent1>
        <a:srgbClr val="0065C1"/>
      </a:accent1>
      <a:accent2>
        <a:srgbClr val="00A6AC"/>
      </a:accent2>
      <a:accent3>
        <a:srgbClr val="308B16"/>
      </a:accent3>
      <a:accent4>
        <a:srgbClr val="BC8027"/>
      </a:accent4>
      <a:accent5>
        <a:srgbClr val="971817"/>
      </a:accent5>
      <a:accent6>
        <a:srgbClr val="5747C1"/>
      </a:accent6>
      <a:hlink>
        <a:srgbClr val="0000FF"/>
      </a:hlink>
      <a:folHlink>
        <a:srgbClr val="FF00FF"/>
      </a:folHlink>
    </a:clrScheme>
    <a:fontScheme name="Black">
      <a:majorFont>
        <a:latin typeface="Helvetica Light"/>
        <a:ea typeface="Helvetica Light"/>
        <a:cs typeface="Helvetica Light"/>
      </a:majorFont>
      <a:minorFont>
        <a:latin typeface="Helvetica Light"/>
        <a:ea typeface="Helvetica Light"/>
        <a:cs typeface="Helvetica Light"/>
      </a:minorFont>
    </a:fontScheme>
    <a:fmtScheme name="Blac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6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7488</TotalTime>
  <Words>1407</Words>
  <Application>Microsoft Macintosh PowerPoint</Application>
  <PresentationFormat>Custom</PresentationFormat>
  <Paragraphs>191</Paragraphs>
  <Slides>38</Slides>
  <Notes>14</Notes>
  <HiddenSlides>0</HiddenSlides>
  <MMClips>1</MMClips>
  <ScaleCrop>false</ScaleCrop>
  <HeadingPairs>
    <vt:vector size="4" baseType="variant">
      <vt:variant>
        <vt:lpstr>Theme</vt:lpstr>
      </vt:variant>
      <vt:variant>
        <vt:i4>1</vt:i4>
      </vt:variant>
      <vt:variant>
        <vt:lpstr>Slide Titles</vt:lpstr>
      </vt:variant>
      <vt:variant>
        <vt:i4>38</vt:i4>
      </vt:variant>
    </vt:vector>
  </HeadingPairs>
  <TitlesOfParts>
    <vt:vector size="39" baseType="lpstr">
      <vt:lpstr>Black</vt:lpstr>
      <vt:lpstr>Day 1 (MM/DD/YYYY)</vt:lpstr>
      <vt:lpstr>Welcome!</vt:lpstr>
      <vt:lpstr>Today’s Goals</vt:lpstr>
      <vt:lpstr>The Instructors</vt:lpstr>
      <vt:lpstr>PowerPoint Presentation</vt:lpstr>
      <vt:lpstr>PowerPoint Presentation</vt:lpstr>
      <vt:lpstr>Today’s Goals</vt:lpstr>
      <vt:lpstr>Why a team agreement?</vt:lpstr>
      <vt:lpstr>Why a team agreement?</vt:lpstr>
      <vt:lpstr>It’s like a contract… but collaborative</vt:lpstr>
      <vt:lpstr>Sample Team Agreement</vt:lpstr>
      <vt:lpstr>Sample Team Agreement</vt:lpstr>
      <vt:lpstr>Sample Team Agreement</vt:lpstr>
      <vt:lpstr>D-Code  Team Agreement</vt:lpstr>
      <vt:lpstr>The Consequences</vt:lpstr>
      <vt:lpstr>Questions?</vt:lpstr>
      <vt:lpstr>Today’s Goals</vt:lpstr>
      <vt:lpstr>Meet the Team</vt:lpstr>
      <vt:lpstr>Today’s Goals</vt:lpstr>
      <vt:lpstr>Why are we here?</vt:lpstr>
      <vt:lpstr>Team Goals</vt:lpstr>
      <vt:lpstr>Why are you here?</vt:lpstr>
      <vt:lpstr>Individual Goals</vt:lpstr>
      <vt:lpstr>Goal Map</vt:lpstr>
      <vt:lpstr>Today’s Goals</vt:lpstr>
      <vt:lpstr>How will this work?</vt:lpstr>
      <vt:lpstr>Flow of Class</vt:lpstr>
      <vt:lpstr>Today’s Goals</vt:lpstr>
      <vt:lpstr>break;</vt:lpstr>
      <vt:lpstr>PowerPoint Presentation</vt:lpstr>
      <vt:lpstr>Anatomy of an EarSketch Project:  What is programming?</vt:lpstr>
      <vt:lpstr>PowerPoint Presentation</vt:lpstr>
      <vt:lpstr>continue;</vt:lpstr>
      <vt:lpstr>Today’s Goals</vt:lpstr>
      <vt:lpstr>Developers Use Tools</vt:lpstr>
      <vt:lpstr>Udacity Challenge</vt:lpstr>
      <vt:lpstr>PowerPoint Presentation</vt:lpstr>
      <vt:lpstr>Today’s Goals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Day 1 (MM/DD/YYYY)</dc:title>
  <cp:lastModifiedBy>Kyle Ofori</cp:lastModifiedBy>
  <cp:revision>62</cp:revision>
  <dcterms:modified xsi:type="dcterms:W3CDTF">2016-01-28T19:46:52Z</dcterms:modified>
</cp:coreProperties>
</file>